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8"/>
  </p:notesMasterIdLst>
  <p:sldIdLst>
    <p:sldId id="256" r:id="rId2"/>
    <p:sldId id="263" r:id="rId3"/>
    <p:sldId id="288" r:id="rId4"/>
    <p:sldId id="260" r:id="rId5"/>
    <p:sldId id="261" r:id="rId6"/>
    <p:sldId id="303" r:id="rId7"/>
    <p:sldId id="290" r:id="rId8"/>
    <p:sldId id="262" r:id="rId9"/>
    <p:sldId id="273" r:id="rId10"/>
    <p:sldId id="275" r:id="rId11"/>
    <p:sldId id="276" r:id="rId12"/>
    <p:sldId id="274" r:id="rId13"/>
    <p:sldId id="286" r:id="rId14"/>
    <p:sldId id="279" r:id="rId15"/>
    <p:sldId id="295" r:id="rId16"/>
    <p:sldId id="296" r:id="rId17"/>
    <p:sldId id="272" r:id="rId18"/>
    <p:sldId id="271" r:id="rId19"/>
    <p:sldId id="300" r:id="rId20"/>
    <p:sldId id="282" r:id="rId21"/>
    <p:sldId id="294" r:id="rId22"/>
    <p:sldId id="314" r:id="rId23"/>
    <p:sldId id="310" r:id="rId24"/>
    <p:sldId id="268" r:id="rId25"/>
    <p:sldId id="269" r:id="rId26"/>
    <p:sldId id="287" r:id="rId27"/>
    <p:sldId id="309" r:id="rId28"/>
    <p:sldId id="277" r:id="rId29"/>
    <p:sldId id="298" r:id="rId30"/>
    <p:sldId id="266" r:id="rId31"/>
    <p:sldId id="267" r:id="rId32"/>
    <p:sldId id="313" r:id="rId33"/>
    <p:sldId id="289" r:id="rId34"/>
    <p:sldId id="257" r:id="rId35"/>
    <p:sldId id="280" r:id="rId36"/>
    <p:sldId id="259" r:id="rId37"/>
    <p:sldId id="291" r:id="rId38"/>
    <p:sldId id="281" r:id="rId39"/>
    <p:sldId id="312" r:id="rId40"/>
    <p:sldId id="292" r:id="rId41"/>
    <p:sldId id="278" r:id="rId42"/>
    <p:sldId id="304" r:id="rId43"/>
    <p:sldId id="306" r:id="rId44"/>
    <p:sldId id="307" r:id="rId45"/>
    <p:sldId id="284" r:id="rId46"/>
    <p:sldId id="30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6" autoAdjust="0"/>
    <p:restoredTop sz="91611" autoAdjust="0"/>
  </p:normalViewPr>
  <p:slideViewPr>
    <p:cSldViewPr snapToGrid="0">
      <p:cViewPr varScale="1">
        <p:scale>
          <a:sx n="103" d="100"/>
          <a:sy n="103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Homegrown</a:t>
            </a:r>
            <a:r>
              <a:rPr lang="en-US" baseline="0"/>
              <a:t> Intel Effectiveness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512-C443-8C87-13E900FC953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512-C443-8C87-13E900FC953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512-C443-8C87-13E900FC953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Umbrella: </c:v>
                </c:pt>
                <c:pt idx="1">
                  <c:v>Fireeye:</c:v>
                </c:pt>
                <c:pt idx="2">
                  <c:v>USC Intel: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1211417</c:v>
                </c:pt>
                <c:pt idx="1">
                  <c:v>1955183</c:v>
                </c:pt>
                <c:pt idx="2">
                  <c:v>1095369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512-C443-8C87-13E900FC953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mailto:webbtc@mailbox.sc.edu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mailto:webbtc@mailbox.sc.edu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665FE8-6C8B-4C14-ACB9-C300CFB1E5F2}" type="doc">
      <dgm:prSet loTypeId="urn:microsoft.com/office/officeart/2008/layout/LinedList" loCatId="list" qsTypeId="urn:microsoft.com/office/officeart/2005/8/quickstyle/simple4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F070D051-E07A-4622-9196-34615F8C92D4}">
      <dgm:prSet/>
      <dgm:spPr/>
      <dgm:t>
        <a:bodyPr/>
        <a:lstStyle/>
        <a:p>
          <a:r>
            <a:rPr lang="en-US"/>
            <a:t>Deputy CISO  &amp; SOC manager</a:t>
          </a:r>
        </a:p>
      </dgm:t>
    </dgm:pt>
    <dgm:pt modelId="{D609747E-C304-45B7-94A5-D659D7399EC5}" type="parTrans" cxnId="{575D5202-F6D3-49BA-B83E-084110D0C12E}">
      <dgm:prSet/>
      <dgm:spPr/>
      <dgm:t>
        <a:bodyPr/>
        <a:lstStyle/>
        <a:p>
          <a:endParaRPr lang="en-US"/>
        </a:p>
      </dgm:t>
    </dgm:pt>
    <dgm:pt modelId="{A666BA86-9D97-4743-B5E4-A247707CF8E5}" type="sibTrans" cxnId="{575D5202-F6D3-49BA-B83E-084110D0C12E}">
      <dgm:prSet/>
      <dgm:spPr/>
      <dgm:t>
        <a:bodyPr/>
        <a:lstStyle/>
        <a:p>
          <a:endParaRPr lang="en-US"/>
        </a:p>
      </dgm:t>
    </dgm:pt>
    <dgm:pt modelId="{9CBCA99B-CF31-4568-99F7-7F15EFCCAC8F}">
      <dgm:prSet/>
      <dgm:spPr/>
      <dgm:t>
        <a:bodyPr/>
        <a:lstStyle/>
        <a:p>
          <a:r>
            <a:rPr lang="en-US" dirty="0"/>
            <a:t>SANS GSE  #76</a:t>
          </a:r>
        </a:p>
      </dgm:t>
    </dgm:pt>
    <dgm:pt modelId="{37447991-BAEC-4A9C-87B9-5EDC387A5A7C}" type="parTrans" cxnId="{305FB407-DC49-4850-A4EC-41E665DF83E2}">
      <dgm:prSet/>
      <dgm:spPr/>
      <dgm:t>
        <a:bodyPr/>
        <a:lstStyle/>
        <a:p>
          <a:endParaRPr lang="en-US"/>
        </a:p>
      </dgm:t>
    </dgm:pt>
    <dgm:pt modelId="{F3982722-6F98-43D0-AB1C-64106146719B}" type="sibTrans" cxnId="{305FB407-DC49-4850-A4EC-41E665DF83E2}">
      <dgm:prSet/>
      <dgm:spPr/>
      <dgm:t>
        <a:bodyPr/>
        <a:lstStyle/>
        <a:p>
          <a:endParaRPr lang="en-US"/>
        </a:p>
      </dgm:t>
    </dgm:pt>
    <dgm:pt modelId="{EBCE560E-5866-4939-AF52-D06B794E77CA}">
      <dgm:prSet/>
      <dgm:spPr/>
      <dgm:t>
        <a:bodyPr/>
        <a:lstStyle/>
        <a:p>
          <a:r>
            <a:rPr lang="en-US"/>
            <a:t>Internet Storm Center Volunteer</a:t>
          </a:r>
        </a:p>
      </dgm:t>
    </dgm:pt>
    <dgm:pt modelId="{D3DF45C2-00E3-461E-82EA-25804B0CA906}" type="parTrans" cxnId="{AD363413-3486-4E5D-8E38-43D75A2AD4CB}">
      <dgm:prSet/>
      <dgm:spPr/>
      <dgm:t>
        <a:bodyPr/>
        <a:lstStyle/>
        <a:p>
          <a:endParaRPr lang="en-US"/>
        </a:p>
      </dgm:t>
    </dgm:pt>
    <dgm:pt modelId="{C4C75413-F694-413D-A215-70CFE077E8D8}" type="sibTrans" cxnId="{AD363413-3486-4E5D-8E38-43D75A2AD4CB}">
      <dgm:prSet/>
      <dgm:spPr/>
      <dgm:t>
        <a:bodyPr/>
        <a:lstStyle/>
        <a:p>
          <a:endParaRPr lang="en-US"/>
        </a:p>
      </dgm:t>
    </dgm:pt>
    <dgm:pt modelId="{3A7E6530-B092-4779-A6B7-4064D397A596}">
      <dgm:prSet/>
      <dgm:spPr/>
      <dgm:t>
        <a:bodyPr/>
        <a:lstStyle/>
        <a:p>
          <a:r>
            <a:rPr lang="en-US"/>
            <a:t>SANS Mentor</a:t>
          </a:r>
        </a:p>
      </dgm:t>
    </dgm:pt>
    <dgm:pt modelId="{75491BF0-B9CD-421B-AC63-34F4B2CC5B8E}" type="parTrans" cxnId="{A49903F0-1A79-4E59-9588-92A320DEA9F9}">
      <dgm:prSet/>
      <dgm:spPr/>
      <dgm:t>
        <a:bodyPr/>
        <a:lstStyle/>
        <a:p>
          <a:endParaRPr lang="en-US"/>
        </a:p>
      </dgm:t>
    </dgm:pt>
    <dgm:pt modelId="{D1349EB6-A829-485A-83EC-EAADAE4366DF}" type="sibTrans" cxnId="{A49903F0-1A79-4E59-9588-92A320DEA9F9}">
      <dgm:prSet/>
      <dgm:spPr/>
      <dgm:t>
        <a:bodyPr/>
        <a:lstStyle/>
        <a:p>
          <a:endParaRPr lang="en-US"/>
        </a:p>
      </dgm:t>
    </dgm:pt>
    <dgm:pt modelId="{2078A806-7515-4E0F-BBFB-ED4AB7A41BB9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webbtc@mailbox.sc.edu</a:t>
          </a:r>
          <a:endParaRPr lang="en-US"/>
        </a:p>
      </dgm:t>
    </dgm:pt>
    <dgm:pt modelId="{54ABA92A-3440-45B4-9337-FC245C49D2D3}" type="parTrans" cxnId="{C6DD006D-86B7-4FEF-BB86-5A28515AF12D}">
      <dgm:prSet/>
      <dgm:spPr/>
      <dgm:t>
        <a:bodyPr/>
        <a:lstStyle/>
        <a:p>
          <a:endParaRPr lang="en-US"/>
        </a:p>
      </dgm:t>
    </dgm:pt>
    <dgm:pt modelId="{60BC085F-2182-4108-9366-E274CF45F4CF}" type="sibTrans" cxnId="{C6DD006D-86B7-4FEF-BB86-5A28515AF12D}">
      <dgm:prSet/>
      <dgm:spPr/>
      <dgm:t>
        <a:bodyPr/>
        <a:lstStyle/>
        <a:p>
          <a:endParaRPr lang="en-US"/>
        </a:p>
      </dgm:t>
    </dgm:pt>
    <dgm:pt modelId="{EC979F17-FFDD-4B2A-B340-1D643D818667}">
      <dgm:prSet/>
      <dgm:spPr/>
      <dgm:t>
        <a:bodyPr/>
        <a:lstStyle/>
        <a:p>
          <a:r>
            <a:rPr lang="en-US"/>
            <a:t>@twsecblog</a:t>
          </a:r>
        </a:p>
      </dgm:t>
    </dgm:pt>
    <dgm:pt modelId="{DB2B9CDF-449C-4D5A-BB40-4F7595DFF5F7}" type="parTrans" cxnId="{5EE765B3-21D8-431E-9F70-BE9F2457831E}">
      <dgm:prSet/>
      <dgm:spPr/>
      <dgm:t>
        <a:bodyPr/>
        <a:lstStyle/>
        <a:p>
          <a:endParaRPr lang="en-US"/>
        </a:p>
      </dgm:t>
    </dgm:pt>
    <dgm:pt modelId="{2B46FC89-A854-41C1-84F2-C623FBDACE04}" type="sibTrans" cxnId="{5EE765B3-21D8-431E-9F70-BE9F2457831E}">
      <dgm:prSet/>
      <dgm:spPr/>
      <dgm:t>
        <a:bodyPr/>
        <a:lstStyle/>
        <a:p>
          <a:endParaRPr lang="en-US"/>
        </a:p>
      </dgm:t>
    </dgm:pt>
    <dgm:pt modelId="{486EE841-A4B5-4844-9EC1-2EBEFBA0F19B}" type="pres">
      <dgm:prSet presAssocID="{DB665FE8-6C8B-4C14-ACB9-C300CFB1E5F2}" presName="vert0" presStyleCnt="0">
        <dgm:presLayoutVars>
          <dgm:dir/>
          <dgm:animOne val="branch"/>
          <dgm:animLvl val="lvl"/>
        </dgm:presLayoutVars>
      </dgm:prSet>
      <dgm:spPr/>
    </dgm:pt>
    <dgm:pt modelId="{F61AB805-D9A2-CF41-ABCC-E6E6C73C1BF1}" type="pres">
      <dgm:prSet presAssocID="{F070D051-E07A-4622-9196-34615F8C92D4}" presName="thickLine" presStyleLbl="alignNode1" presStyleIdx="0" presStyleCnt="6"/>
      <dgm:spPr/>
    </dgm:pt>
    <dgm:pt modelId="{14A41E21-C4E8-C540-A9D2-4D8C3A42DFA5}" type="pres">
      <dgm:prSet presAssocID="{F070D051-E07A-4622-9196-34615F8C92D4}" presName="horz1" presStyleCnt="0"/>
      <dgm:spPr/>
    </dgm:pt>
    <dgm:pt modelId="{DDB6FCD8-27AD-E14E-8C23-49F3AC1D5502}" type="pres">
      <dgm:prSet presAssocID="{F070D051-E07A-4622-9196-34615F8C92D4}" presName="tx1" presStyleLbl="revTx" presStyleIdx="0" presStyleCnt="6"/>
      <dgm:spPr/>
    </dgm:pt>
    <dgm:pt modelId="{C79E0397-7A00-DE40-A63B-559B2DB3CAD9}" type="pres">
      <dgm:prSet presAssocID="{F070D051-E07A-4622-9196-34615F8C92D4}" presName="vert1" presStyleCnt="0"/>
      <dgm:spPr/>
    </dgm:pt>
    <dgm:pt modelId="{73A4125F-B28F-3D4E-B42A-80AF9BBE301B}" type="pres">
      <dgm:prSet presAssocID="{9CBCA99B-CF31-4568-99F7-7F15EFCCAC8F}" presName="thickLine" presStyleLbl="alignNode1" presStyleIdx="1" presStyleCnt="6"/>
      <dgm:spPr/>
    </dgm:pt>
    <dgm:pt modelId="{0D2254D7-9250-504E-A2A9-3731EE4F2C89}" type="pres">
      <dgm:prSet presAssocID="{9CBCA99B-CF31-4568-99F7-7F15EFCCAC8F}" presName="horz1" presStyleCnt="0"/>
      <dgm:spPr/>
    </dgm:pt>
    <dgm:pt modelId="{D096CD31-4051-1046-9C8B-5C80C2C962D6}" type="pres">
      <dgm:prSet presAssocID="{9CBCA99B-CF31-4568-99F7-7F15EFCCAC8F}" presName="tx1" presStyleLbl="revTx" presStyleIdx="1" presStyleCnt="6"/>
      <dgm:spPr/>
    </dgm:pt>
    <dgm:pt modelId="{3F3FA9EA-7858-BB47-8893-4470C8458ECF}" type="pres">
      <dgm:prSet presAssocID="{9CBCA99B-CF31-4568-99F7-7F15EFCCAC8F}" presName="vert1" presStyleCnt="0"/>
      <dgm:spPr/>
    </dgm:pt>
    <dgm:pt modelId="{F7AC9FC6-BD14-8A4D-AC00-9E09E55605C3}" type="pres">
      <dgm:prSet presAssocID="{EBCE560E-5866-4939-AF52-D06B794E77CA}" presName="thickLine" presStyleLbl="alignNode1" presStyleIdx="2" presStyleCnt="6"/>
      <dgm:spPr/>
    </dgm:pt>
    <dgm:pt modelId="{AA92B5FA-0469-8C4F-BF26-F5FAA21853D6}" type="pres">
      <dgm:prSet presAssocID="{EBCE560E-5866-4939-AF52-D06B794E77CA}" presName="horz1" presStyleCnt="0"/>
      <dgm:spPr/>
    </dgm:pt>
    <dgm:pt modelId="{2F576B18-1929-AF4E-878E-94FB570319B6}" type="pres">
      <dgm:prSet presAssocID="{EBCE560E-5866-4939-AF52-D06B794E77CA}" presName="tx1" presStyleLbl="revTx" presStyleIdx="2" presStyleCnt="6"/>
      <dgm:spPr/>
    </dgm:pt>
    <dgm:pt modelId="{AD40EA0C-051E-B84B-95B8-C0562EAF4AA7}" type="pres">
      <dgm:prSet presAssocID="{EBCE560E-5866-4939-AF52-D06B794E77CA}" presName="vert1" presStyleCnt="0"/>
      <dgm:spPr/>
    </dgm:pt>
    <dgm:pt modelId="{22C480A0-113D-CA48-8EA0-C395A9482AA5}" type="pres">
      <dgm:prSet presAssocID="{3A7E6530-B092-4779-A6B7-4064D397A596}" presName="thickLine" presStyleLbl="alignNode1" presStyleIdx="3" presStyleCnt="6"/>
      <dgm:spPr/>
    </dgm:pt>
    <dgm:pt modelId="{7C88EE62-3FBF-4245-8BCB-33EE2E733866}" type="pres">
      <dgm:prSet presAssocID="{3A7E6530-B092-4779-A6B7-4064D397A596}" presName="horz1" presStyleCnt="0"/>
      <dgm:spPr/>
    </dgm:pt>
    <dgm:pt modelId="{D49DC24A-27DF-804B-BF9F-3D67C7F9DD17}" type="pres">
      <dgm:prSet presAssocID="{3A7E6530-B092-4779-A6B7-4064D397A596}" presName="tx1" presStyleLbl="revTx" presStyleIdx="3" presStyleCnt="6"/>
      <dgm:spPr/>
    </dgm:pt>
    <dgm:pt modelId="{C82A015F-CC42-5D4E-A0DE-B0C82C576143}" type="pres">
      <dgm:prSet presAssocID="{3A7E6530-B092-4779-A6B7-4064D397A596}" presName="vert1" presStyleCnt="0"/>
      <dgm:spPr/>
    </dgm:pt>
    <dgm:pt modelId="{8229819D-593E-334C-A534-861AC32F05C6}" type="pres">
      <dgm:prSet presAssocID="{2078A806-7515-4E0F-BBFB-ED4AB7A41BB9}" presName="thickLine" presStyleLbl="alignNode1" presStyleIdx="4" presStyleCnt="6"/>
      <dgm:spPr/>
    </dgm:pt>
    <dgm:pt modelId="{A91CA0B6-B8E8-5547-8CF7-76A3EFAE6684}" type="pres">
      <dgm:prSet presAssocID="{2078A806-7515-4E0F-BBFB-ED4AB7A41BB9}" presName="horz1" presStyleCnt="0"/>
      <dgm:spPr/>
    </dgm:pt>
    <dgm:pt modelId="{EDD43528-1251-014F-A818-450B186F50B6}" type="pres">
      <dgm:prSet presAssocID="{2078A806-7515-4E0F-BBFB-ED4AB7A41BB9}" presName="tx1" presStyleLbl="revTx" presStyleIdx="4" presStyleCnt="6"/>
      <dgm:spPr/>
    </dgm:pt>
    <dgm:pt modelId="{9A47C0D8-7D6A-6D4A-93F1-7DF03D328355}" type="pres">
      <dgm:prSet presAssocID="{2078A806-7515-4E0F-BBFB-ED4AB7A41BB9}" presName="vert1" presStyleCnt="0"/>
      <dgm:spPr/>
    </dgm:pt>
    <dgm:pt modelId="{5E874476-F656-654F-9543-B2288C4BCDE4}" type="pres">
      <dgm:prSet presAssocID="{EC979F17-FFDD-4B2A-B340-1D643D818667}" presName="thickLine" presStyleLbl="alignNode1" presStyleIdx="5" presStyleCnt="6"/>
      <dgm:spPr/>
    </dgm:pt>
    <dgm:pt modelId="{1A610965-E42A-9443-A4F6-9DD4212AE42E}" type="pres">
      <dgm:prSet presAssocID="{EC979F17-FFDD-4B2A-B340-1D643D818667}" presName="horz1" presStyleCnt="0"/>
      <dgm:spPr/>
    </dgm:pt>
    <dgm:pt modelId="{F02895E4-3BF8-CE45-82BC-EC21DA795E75}" type="pres">
      <dgm:prSet presAssocID="{EC979F17-FFDD-4B2A-B340-1D643D818667}" presName="tx1" presStyleLbl="revTx" presStyleIdx="5" presStyleCnt="6"/>
      <dgm:spPr/>
    </dgm:pt>
    <dgm:pt modelId="{20B66B30-B9DD-074C-A39B-495C45AB599A}" type="pres">
      <dgm:prSet presAssocID="{EC979F17-FFDD-4B2A-B340-1D643D818667}" presName="vert1" presStyleCnt="0"/>
      <dgm:spPr/>
    </dgm:pt>
  </dgm:ptLst>
  <dgm:cxnLst>
    <dgm:cxn modelId="{575D5202-F6D3-49BA-B83E-084110D0C12E}" srcId="{DB665FE8-6C8B-4C14-ACB9-C300CFB1E5F2}" destId="{F070D051-E07A-4622-9196-34615F8C92D4}" srcOrd="0" destOrd="0" parTransId="{D609747E-C304-45B7-94A5-D659D7399EC5}" sibTransId="{A666BA86-9D97-4743-B5E4-A247707CF8E5}"/>
    <dgm:cxn modelId="{305FB407-DC49-4850-A4EC-41E665DF83E2}" srcId="{DB665FE8-6C8B-4C14-ACB9-C300CFB1E5F2}" destId="{9CBCA99B-CF31-4568-99F7-7F15EFCCAC8F}" srcOrd="1" destOrd="0" parTransId="{37447991-BAEC-4A9C-87B9-5EDC387A5A7C}" sibTransId="{F3982722-6F98-43D0-AB1C-64106146719B}"/>
    <dgm:cxn modelId="{AD363413-3486-4E5D-8E38-43D75A2AD4CB}" srcId="{DB665FE8-6C8B-4C14-ACB9-C300CFB1E5F2}" destId="{EBCE560E-5866-4939-AF52-D06B794E77CA}" srcOrd="2" destOrd="0" parTransId="{D3DF45C2-00E3-461E-82EA-25804B0CA906}" sibTransId="{C4C75413-F694-413D-A215-70CFE077E8D8}"/>
    <dgm:cxn modelId="{312B2E31-E731-B94F-9D48-86F98E025B8E}" type="presOf" srcId="{2078A806-7515-4E0F-BBFB-ED4AB7A41BB9}" destId="{EDD43528-1251-014F-A818-450B186F50B6}" srcOrd="0" destOrd="0" presId="urn:microsoft.com/office/officeart/2008/layout/LinedList"/>
    <dgm:cxn modelId="{C6DD006D-86B7-4FEF-BB86-5A28515AF12D}" srcId="{DB665FE8-6C8B-4C14-ACB9-C300CFB1E5F2}" destId="{2078A806-7515-4E0F-BBFB-ED4AB7A41BB9}" srcOrd="4" destOrd="0" parTransId="{54ABA92A-3440-45B4-9337-FC245C49D2D3}" sibTransId="{60BC085F-2182-4108-9366-E274CF45F4CF}"/>
    <dgm:cxn modelId="{C2731589-6367-BE4E-A6AB-3B8254BCCFC5}" type="presOf" srcId="{DB665FE8-6C8B-4C14-ACB9-C300CFB1E5F2}" destId="{486EE841-A4B5-4844-9EC1-2EBEFBA0F19B}" srcOrd="0" destOrd="0" presId="urn:microsoft.com/office/officeart/2008/layout/LinedList"/>
    <dgm:cxn modelId="{5F613B8C-043A-8A4F-AEFE-9642D1E6440E}" type="presOf" srcId="{EBCE560E-5866-4939-AF52-D06B794E77CA}" destId="{2F576B18-1929-AF4E-878E-94FB570319B6}" srcOrd="0" destOrd="0" presId="urn:microsoft.com/office/officeart/2008/layout/LinedList"/>
    <dgm:cxn modelId="{8B9D17A6-0D3B-B44C-BAE2-E8A0B089B3DB}" type="presOf" srcId="{9CBCA99B-CF31-4568-99F7-7F15EFCCAC8F}" destId="{D096CD31-4051-1046-9C8B-5C80C2C962D6}" srcOrd="0" destOrd="0" presId="urn:microsoft.com/office/officeart/2008/layout/LinedList"/>
    <dgm:cxn modelId="{5EE765B3-21D8-431E-9F70-BE9F2457831E}" srcId="{DB665FE8-6C8B-4C14-ACB9-C300CFB1E5F2}" destId="{EC979F17-FFDD-4B2A-B340-1D643D818667}" srcOrd="5" destOrd="0" parTransId="{DB2B9CDF-449C-4D5A-BB40-4F7595DFF5F7}" sibTransId="{2B46FC89-A854-41C1-84F2-C623FBDACE04}"/>
    <dgm:cxn modelId="{7B7527DE-E4C5-514C-A627-1196C4CA5075}" type="presOf" srcId="{3A7E6530-B092-4779-A6B7-4064D397A596}" destId="{D49DC24A-27DF-804B-BF9F-3D67C7F9DD17}" srcOrd="0" destOrd="0" presId="urn:microsoft.com/office/officeart/2008/layout/LinedList"/>
    <dgm:cxn modelId="{A49903F0-1A79-4E59-9588-92A320DEA9F9}" srcId="{DB665FE8-6C8B-4C14-ACB9-C300CFB1E5F2}" destId="{3A7E6530-B092-4779-A6B7-4064D397A596}" srcOrd="3" destOrd="0" parTransId="{75491BF0-B9CD-421B-AC63-34F4B2CC5B8E}" sibTransId="{D1349EB6-A829-485A-83EC-EAADAE4366DF}"/>
    <dgm:cxn modelId="{6C8407F0-F8FB-AA44-801A-0D2B3FCC31C9}" type="presOf" srcId="{EC979F17-FFDD-4B2A-B340-1D643D818667}" destId="{F02895E4-3BF8-CE45-82BC-EC21DA795E75}" srcOrd="0" destOrd="0" presId="urn:microsoft.com/office/officeart/2008/layout/LinedList"/>
    <dgm:cxn modelId="{E10515F9-7DBA-5440-9799-8541FD8F4071}" type="presOf" srcId="{F070D051-E07A-4622-9196-34615F8C92D4}" destId="{DDB6FCD8-27AD-E14E-8C23-49F3AC1D5502}" srcOrd="0" destOrd="0" presId="urn:microsoft.com/office/officeart/2008/layout/LinedList"/>
    <dgm:cxn modelId="{C9E170CC-9946-3E4D-A924-E09D6EB6C1A4}" type="presParOf" srcId="{486EE841-A4B5-4844-9EC1-2EBEFBA0F19B}" destId="{F61AB805-D9A2-CF41-ABCC-E6E6C73C1BF1}" srcOrd="0" destOrd="0" presId="urn:microsoft.com/office/officeart/2008/layout/LinedList"/>
    <dgm:cxn modelId="{58F76928-23EE-DB46-AFFD-25BE62B5D3C7}" type="presParOf" srcId="{486EE841-A4B5-4844-9EC1-2EBEFBA0F19B}" destId="{14A41E21-C4E8-C540-A9D2-4D8C3A42DFA5}" srcOrd="1" destOrd="0" presId="urn:microsoft.com/office/officeart/2008/layout/LinedList"/>
    <dgm:cxn modelId="{4C98E63F-EEE6-404F-B17F-0BEFE218EB03}" type="presParOf" srcId="{14A41E21-C4E8-C540-A9D2-4D8C3A42DFA5}" destId="{DDB6FCD8-27AD-E14E-8C23-49F3AC1D5502}" srcOrd="0" destOrd="0" presId="urn:microsoft.com/office/officeart/2008/layout/LinedList"/>
    <dgm:cxn modelId="{380CBD74-4196-B242-A2DC-0C61BCBE680F}" type="presParOf" srcId="{14A41E21-C4E8-C540-A9D2-4D8C3A42DFA5}" destId="{C79E0397-7A00-DE40-A63B-559B2DB3CAD9}" srcOrd="1" destOrd="0" presId="urn:microsoft.com/office/officeart/2008/layout/LinedList"/>
    <dgm:cxn modelId="{2C89FEC8-A819-4440-8B22-8B12E1E8F4CE}" type="presParOf" srcId="{486EE841-A4B5-4844-9EC1-2EBEFBA0F19B}" destId="{73A4125F-B28F-3D4E-B42A-80AF9BBE301B}" srcOrd="2" destOrd="0" presId="urn:microsoft.com/office/officeart/2008/layout/LinedList"/>
    <dgm:cxn modelId="{14CE34ED-0DE2-4F4D-B945-D7E48ABC283F}" type="presParOf" srcId="{486EE841-A4B5-4844-9EC1-2EBEFBA0F19B}" destId="{0D2254D7-9250-504E-A2A9-3731EE4F2C89}" srcOrd="3" destOrd="0" presId="urn:microsoft.com/office/officeart/2008/layout/LinedList"/>
    <dgm:cxn modelId="{41BA6CBB-A77B-B34B-8AA6-C025093C4DB4}" type="presParOf" srcId="{0D2254D7-9250-504E-A2A9-3731EE4F2C89}" destId="{D096CD31-4051-1046-9C8B-5C80C2C962D6}" srcOrd="0" destOrd="0" presId="urn:microsoft.com/office/officeart/2008/layout/LinedList"/>
    <dgm:cxn modelId="{113570F8-F2A9-574C-96FB-E7EDF171CF95}" type="presParOf" srcId="{0D2254D7-9250-504E-A2A9-3731EE4F2C89}" destId="{3F3FA9EA-7858-BB47-8893-4470C8458ECF}" srcOrd="1" destOrd="0" presId="urn:microsoft.com/office/officeart/2008/layout/LinedList"/>
    <dgm:cxn modelId="{E205D4DA-C64D-464B-9AB0-259EA1FAC563}" type="presParOf" srcId="{486EE841-A4B5-4844-9EC1-2EBEFBA0F19B}" destId="{F7AC9FC6-BD14-8A4D-AC00-9E09E55605C3}" srcOrd="4" destOrd="0" presId="urn:microsoft.com/office/officeart/2008/layout/LinedList"/>
    <dgm:cxn modelId="{E3CEF6A7-18B3-1346-AE80-CE931D99A541}" type="presParOf" srcId="{486EE841-A4B5-4844-9EC1-2EBEFBA0F19B}" destId="{AA92B5FA-0469-8C4F-BF26-F5FAA21853D6}" srcOrd="5" destOrd="0" presId="urn:microsoft.com/office/officeart/2008/layout/LinedList"/>
    <dgm:cxn modelId="{0B492D59-109A-EF4D-8D1A-F5387C0F05FD}" type="presParOf" srcId="{AA92B5FA-0469-8C4F-BF26-F5FAA21853D6}" destId="{2F576B18-1929-AF4E-878E-94FB570319B6}" srcOrd="0" destOrd="0" presId="urn:microsoft.com/office/officeart/2008/layout/LinedList"/>
    <dgm:cxn modelId="{EE3FB5BF-171C-6143-8BB2-4674C432DA41}" type="presParOf" srcId="{AA92B5FA-0469-8C4F-BF26-F5FAA21853D6}" destId="{AD40EA0C-051E-B84B-95B8-C0562EAF4AA7}" srcOrd="1" destOrd="0" presId="urn:microsoft.com/office/officeart/2008/layout/LinedList"/>
    <dgm:cxn modelId="{69E296FE-1B21-F545-9ED6-D22B1272C2AC}" type="presParOf" srcId="{486EE841-A4B5-4844-9EC1-2EBEFBA0F19B}" destId="{22C480A0-113D-CA48-8EA0-C395A9482AA5}" srcOrd="6" destOrd="0" presId="urn:microsoft.com/office/officeart/2008/layout/LinedList"/>
    <dgm:cxn modelId="{9DC6D642-56A3-284A-9839-ACBA41123E39}" type="presParOf" srcId="{486EE841-A4B5-4844-9EC1-2EBEFBA0F19B}" destId="{7C88EE62-3FBF-4245-8BCB-33EE2E733866}" srcOrd="7" destOrd="0" presId="urn:microsoft.com/office/officeart/2008/layout/LinedList"/>
    <dgm:cxn modelId="{26A46E73-2D2E-3E4D-BD9E-79A223302D67}" type="presParOf" srcId="{7C88EE62-3FBF-4245-8BCB-33EE2E733866}" destId="{D49DC24A-27DF-804B-BF9F-3D67C7F9DD17}" srcOrd="0" destOrd="0" presId="urn:microsoft.com/office/officeart/2008/layout/LinedList"/>
    <dgm:cxn modelId="{97E4D621-EAA5-AA43-82B3-A2849E560BE2}" type="presParOf" srcId="{7C88EE62-3FBF-4245-8BCB-33EE2E733866}" destId="{C82A015F-CC42-5D4E-A0DE-B0C82C576143}" srcOrd="1" destOrd="0" presId="urn:microsoft.com/office/officeart/2008/layout/LinedList"/>
    <dgm:cxn modelId="{62EEC089-1063-744A-93D7-FBF3EBB39855}" type="presParOf" srcId="{486EE841-A4B5-4844-9EC1-2EBEFBA0F19B}" destId="{8229819D-593E-334C-A534-861AC32F05C6}" srcOrd="8" destOrd="0" presId="urn:microsoft.com/office/officeart/2008/layout/LinedList"/>
    <dgm:cxn modelId="{0102BF13-A9EA-BF46-A1D3-3AF3F67CBFBD}" type="presParOf" srcId="{486EE841-A4B5-4844-9EC1-2EBEFBA0F19B}" destId="{A91CA0B6-B8E8-5547-8CF7-76A3EFAE6684}" srcOrd="9" destOrd="0" presId="urn:microsoft.com/office/officeart/2008/layout/LinedList"/>
    <dgm:cxn modelId="{082A147D-5FD1-0A4B-A756-3DE77C313563}" type="presParOf" srcId="{A91CA0B6-B8E8-5547-8CF7-76A3EFAE6684}" destId="{EDD43528-1251-014F-A818-450B186F50B6}" srcOrd="0" destOrd="0" presId="urn:microsoft.com/office/officeart/2008/layout/LinedList"/>
    <dgm:cxn modelId="{B9D50FC8-27A8-3D42-915B-8D9F371C5088}" type="presParOf" srcId="{A91CA0B6-B8E8-5547-8CF7-76A3EFAE6684}" destId="{9A47C0D8-7D6A-6D4A-93F1-7DF03D328355}" srcOrd="1" destOrd="0" presId="urn:microsoft.com/office/officeart/2008/layout/LinedList"/>
    <dgm:cxn modelId="{D88B98AB-9F45-3F47-8C0E-F8A7D6FE0C6D}" type="presParOf" srcId="{486EE841-A4B5-4844-9EC1-2EBEFBA0F19B}" destId="{5E874476-F656-654F-9543-B2288C4BCDE4}" srcOrd="10" destOrd="0" presId="urn:microsoft.com/office/officeart/2008/layout/LinedList"/>
    <dgm:cxn modelId="{717B1469-1A4D-8B48-B07E-B6637B8AFA8C}" type="presParOf" srcId="{486EE841-A4B5-4844-9EC1-2EBEFBA0F19B}" destId="{1A610965-E42A-9443-A4F6-9DD4212AE42E}" srcOrd="11" destOrd="0" presId="urn:microsoft.com/office/officeart/2008/layout/LinedList"/>
    <dgm:cxn modelId="{DD8C74E7-AFD0-C948-99E8-1323C3DF02E5}" type="presParOf" srcId="{1A610965-E42A-9443-A4F6-9DD4212AE42E}" destId="{F02895E4-3BF8-CE45-82BC-EC21DA795E75}" srcOrd="0" destOrd="0" presId="urn:microsoft.com/office/officeart/2008/layout/LinedList"/>
    <dgm:cxn modelId="{D1C04BF6-4B66-6C41-BD6C-720512A2CEF1}" type="presParOf" srcId="{1A610965-E42A-9443-A4F6-9DD4212AE42E}" destId="{20B66B30-B9DD-074C-A39B-495C45AB59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1C1EF-12C2-43C0-9AEB-C22C12796691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9491F01-ABCF-4DF9-B70A-E42FAF7522E7}">
      <dgm:prSet/>
      <dgm:spPr/>
      <dgm:t>
        <a:bodyPr/>
        <a:lstStyle/>
        <a:p>
          <a:r>
            <a:rPr lang="en-US"/>
            <a:t>API pulls malicious filenames and paths </a:t>
          </a:r>
        </a:p>
      </dgm:t>
    </dgm:pt>
    <dgm:pt modelId="{C53CC500-D4CB-41AC-AD9A-DF4E3E1A2A90}" type="parTrans" cxnId="{DB96D646-8BA4-4232-9E44-F856E431A832}">
      <dgm:prSet/>
      <dgm:spPr/>
      <dgm:t>
        <a:bodyPr/>
        <a:lstStyle/>
        <a:p>
          <a:endParaRPr lang="en-US"/>
        </a:p>
      </dgm:t>
    </dgm:pt>
    <dgm:pt modelId="{DF9DBA77-D572-48A1-ADA1-64A8C8EF62FD}" type="sibTrans" cxnId="{DB96D646-8BA4-4232-9E44-F856E431A832}">
      <dgm:prSet/>
      <dgm:spPr/>
      <dgm:t>
        <a:bodyPr/>
        <a:lstStyle/>
        <a:p>
          <a:endParaRPr lang="en-US"/>
        </a:p>
      </dgm:t>
    </dgm:pt>
    <dgm:pt modelId="{590AAAC3-E251-43D2-A4AF-C59A14EB4B54}">
      <dgm:prSet/>
      <dgm:spPr/>
      <dgm:t>
        <a:bodyPr/>
        <a:lstStyle/>
        <a:p>
          <a:r>
            <a:rPr lang="en-US"/>
            <a:t>Creates Rootkit rules </a:t>
          </a:r>
        </a:p>
      </dgm:t>
    </dgm:pt>
    <dgm:pt modelId="{316483EC-2F42-4E8F-97AF-49B214F85931}" type="parTrans" cxnId="{5259E168-A170-464C-81AA-87019D56241C}">
      <dgm:prSet/>
      <dgm:spPr/>
      <dgm:t>
        <a:bodyPr/>
        <a:lstStyle/>
        <a:p>
          <a:endParaRPr lang="en-US"/>
        </a:p>
      </dgm:t>
    </dgm:pt>
    <dgm:pt modelId="{F532E801-26F6-46B3-8141-7BF82AE930AB}" type="sibTrans" cxnId="{5259E168-A170-464C-81AA-87019D56241C}">
      <dgm:prSet/>
      <dgm:spPr/>
      <dgm:t>
        <a:bodyPr/>
        <a:lstStyle/>
        <a:p>
          <a:endParaRPr lang="en-US"/>
        </a:p>
      </dgm:t>
    </dgm:pt>
    <dgm:pt modelId="{6D737994-BC9E-7C4E-BFE9-BE8CD3697BCF}" type="pres">
      <dgm:prSet presAssocID="{4661C1EF-12C2-43C0-9AEB-C22C1279669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AB6396-6C53-714C-9EF7-BF44BB2D0200}" type="pres">
      <dgm:prSet presAssocID="{B9491F01-ABCF-4DF9-B70A-E42FAF7522E7}" presName="hierRoot1" presStyleCnt="0"/>
      <dgm:spPr/>
    </dgm:pt>
    <dgm:pt modelId="{0D69D4F1-6F04-9C4E-AA19-E0CF2B269D3D}" type="pres">
      <dgm:prSet presAssocID="{B9491F01-ABCF-4DF9-B70A-E42FAF7522E7}" presName="composite" presStyleCnt="0"/>
      <dgm:spPr/>
    </dgm:pt>
    <dgm:pt modelId="{E53638CE-D8C9-5244-A907-AAA512E011B3}" type="pres">
      <dgm:prSet presAssocID="{B9491F01-ABCF-4DF9-B70A-E42FAF7522E7}" presName="background" presStyleLbl="node0" presStyleIdx="0" presStyleCnt="2"/>
      <dgm:spPr/>
    </dgm:pt>
    <dgm:pt modelId="{36B3149D-75C9-0D49-89D3-85EFE0B5EA62}" type="pres">
      <dgm:prSet presAssocID="{B9491F01-ABCF-4DF9-B70A-E42FAF7522E7}" presName="text" presStyleLbl="fgAcc0" presStyleIdx="0" presStyleCnt="2">
        <dgm:presLayoutVars>
          <dgm:chPref val="3"/>
        </dgm:presLayoutVars>
      </dgm:prSet>
      <dgm:spPr/>
    </dgm:pt>
    <dgm:pt modelId="{DF41D790-4195-D74F-B1A1-9C1E686A5732}" type="pres">
      <dgm:prSet presAssocID="{B9491F01-ABCF-4DF9-B70A-E42FAF7522E7}" presName="hierChild2" presStyleCnt="0"/>
      <dgm:spPr/>
    </dgm:pt>
    <dgm:pt modelId="{00A31A7E-908F-F24B-B9AB-CDAAA03880CC}" type="pres">
      <dgm:prSet presAssocID="{590AAAC3-E251-43D2-A4AF-C59A14EB4B54}" presName="hierRoot1" presStyleCnt="0"/>
      <dgm:spPr/>
    </dgm:pt>
    <dgm:pt modelId="{940159CD-9D00-1D45-BB9A-005E290DAA48}" type="pres">
      <dgm:prSet presAssocID="{590AAAC3-E251-43D2-A4AF-C59A14EB4B54}" presName="composite" presStyleCnt="0"/>
      <dgm:spPr/>
    </dgm:pt>
    <dgm:pt modelId="{65D58D60-AC15-E04B-94AD-5C8E48D8B5E1}" type="pres">
      <dgm:prSet presAssocID="{590AAAC3-E251-43D2-A4AF-C59A14EB4B54}" presName="background" presStyleLbl="node0" presStyleIdx="1" presStyleCnt="2"/>
      <dgm:spPr/>
    </dgm:pt>
    <dgm:pt modelId="{0D5BD02C-288E-0848-90AF-65565050E95A}" type="pres">
      <dgm:prSet presAssocID="{590AAAC3-E251-43D2-A4AF-C59A14EB4B54}" presName="text" presStyleLbl="fgAcc0" presStyleIdx="1" presStyleCnt="2">
        <dgm:presLayoutVars>
          <dgm:chPref val="3"/>
        </dgm:presLayoutVars>
      </dgm:prSet>
      <dgm:spPr/>
    </dgm:pt>
    <dgm:pt modelId="{F498AF1A-B345-354E-A205-3D26CB4CC20F}" type="pres">
      <dgm:prSet presAssocID="{590AAAC3-E251-43D2-A4AF-C59A14EB4B54}" presName="hierChild2" presStyleCnt="0"/>
      <dgm:spPr/>
    </dgm:pt>
  </dgm:ptLst>
  <dgm:cxnLst>
    <dgm:cxn modelId="{62427700-BD8C-BF43-999C-C8F82FFD3EE6}" type="presOf" srcId="{4661C1EF-12C2-43C0-9AEB-C22C12796691}" destId="{6D737994-BC9E-7C4E-BFE9-BE8CD3697BCF}" srcOrd="0" destOrd="0" presId="urn:microsoft.com/office/officeart/2005/8/layout/hierarchy1"/>
    <dgm:cxn modelId="{1CAE883B-DE45-8042-ABF1-1172B664A356}" type="presOf" srcId="{590AAAC3-E251-43D2-A4AF-C59A14EB4B54}" destId="{0D5BD02C-288E-0848-90AF-65565050E95A}" srcOrd="0" destOrd="0" presId="urn:microsoft.com/office/officeart/2005/8/layout/hierarchy1"/>
    <dgm:cxn modelId="{DB96D646-8BA4-4232-9E44-F856E431A832}" srcId="{4661C1EF-12C2-43C0-9AEB-C22C12796691}" destId="{B9491F01-ABCF-4DF9-B70A-E42FAF7522E7}" srcOrd="0" destOrd="0" parTransId="{C53CC500-D4CB-41AC-AD9A-DF4E3E1A2A90}" sibTransId="{DF9DBA77-D572-48A1-ADA1-64A8C8EF62FD}"/>
    <dgm:cxn modelId="{5259E168-A170-464C-81AA-87019D56241C}" srcId="{4661C1EF-12C2-43C0-9AEB-C22C12796691}" destId="{590AAAC3-E251-43D2-A4AF-C59A14EB4B54}" srcOrd="1" destOrd="0" parTransId="{316483EC-2F42-4E8F-97AF-49B214F85931}" sibTransId="{F532E801-26F6-46B3-8141-7BF82AE930AB}"/>
    <dgm:cxn modelId="{8803C5F1-4864-FA40-84CE-247FF4179DFE}" type="presOf" srcId="{B9491F01-ABCF-4DF9-B70A-E42FAF7522E7}" destId="{36B3149D-75C9-0D49-89D3-85EFE0B5EA62}" srcOrd="0" destOrd="0" presId="urn:microsoft.com/office/officeart/2005/8/layout/hierarchy1"/>
    <dgm:cxn modelId="{6D16AFA8-0E2E-6C4D-9A00-3AF2D4050AC2}" type="presParOf" srcId="{6D737994-BC9E-7C4E-BFE9-BE8CD3697BCF}" destId="{8AAB6396-6C53-714C-9EF7-BF44BB2D0200}" srcOrd="0" destOrd="0" presId="urn:microsoft.com/office/officeart/2005/8/layout/hierarchy1"/>
    <dgm:cxn modelId="{BFA4D320-6608-0547-ABD1-BA56A845D210}" type="presParOf" srcId="{8AAB6396-6C53-714C-9EF7-BF44BB2D0200}" destId="{0D69D4F1-6F04-9C4E-AA19-E0CF2B269D3D}" srcOrd="0" destOrd="0" presId="urn:microsoft.com/office/officeart/2005/8/layout/hierarchy1"/>
    <dgm:cxn modelId="{463B3854-B11B-2649-B4D0-163ED51DF327}" type="presParOf" srcId="{0D69D4F1-6F04-9C4E-AA19-E0CF2B269D3D}" destId="{E53638CE-D8C9-5244-A907-AAA512E011B3}" srcOrd="0" destOrd="0" presId="urn:microsoft.com/office/officeart/2005/8/layout/hierarchy1"/>
    <dgm:cxn modelId="{259158CA-16BB-D441-B916-17E5CBC61FF6}" type="presParOf" srcId="{0D69D4F1-6F04-9C4E-AA19-E0CF2B269D3D}" destId="{36B3149D-75C9-0D49-89D3-85EFE0B5EA62}" srcOrd="1" destOrd="0" presId="urn:microsoft.com/office/officeart/2005/8/layout/hierarchy1"/>
    <dgm:cxn modelId="{92BA5050-7899-1F4D-8A3C-7B88F507D22D}" type="presParOf" srcId="{8AAB6396-6C53-714C-9EF7-BF44BB2D0200}" destId="{DF41D790-4195-D74F-B1A1-9C1E686A5732}" srcOrd="1" destOrd="0" presId="urn:microsoft.com/office/officeart/2005/8/layout/hierarchy1"/>
    <dgm:cxn modelId="{7588FEEF-9861-2A4F-9EC9-875D3A7A1F84}" type="presParOf" srcId="{6D737994-BC9E-7C4E-BFE9-BE8CD3697BCF}" destId="{00A31A7E-908F-F24B-B9AB-CDAAA03880CC}" srcOrd="1" destOrd="0" presId="urn:microsoft.com/office/officeart/2005/8/layout/hierarchy1"/>
    <dgm:cxn modelId="{B8A959AD-F593-A64B-B0D0-E746B3D89194}" type="presParOf" srcId="{00A31A7E-908F-F24B-B9AB-CDAAA03880CC}" destId="{940159CD-9D00-1D45-BB9A-005E290DAA48}" srcOrd="0" destOrd="0" presId="urn:microsoft.com/office/officeart/2005/8/layout/hierarchy1"/>
    <dgm:cxn modelId="{3CCA60AD-8013-1D44-814A-D7750C6B31FA}" type="presParOf" srcId="{940159CD-9D00-1D45-BB9A-005E290DAA48}" destId="{65D58D60-AC15-E04B-94AD-5C8E48D8B5E1}" srcOrd="0" destOrd="0" presId="urn:microsoft.com/office/officeart/2005/8/layout/hierarchy1"/>
    <dgm:cxn modelId="{83F3D4DB-15B0-E04F-B2AB-E8B5BBE34826}" type="presParOf" srcId="{940159CD-9D00-1D45-BB9A-005E290DAA48}" destId="{0D5BD02C-288E-0848-90AF-65565050E95A}" srcOrd="1" destOrd="0" presId="urn:microsoft.com/office/officeart/2005/8/layout/hierarchy1"/>
    <dgm:cxn modelId="{8D828C3A-5456-E846-B18C-6A3CC4798393}" type="presParOf" srcId="{00A31A7E-908F-F24B-B9AB-CDAAA03880CC}" destId="{F498AF1A-B345-354E-A205-3D26CB4CC2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3C6CCF-DEDE-452D-B033-8D0AC7132946}" type="doc">
      <dgm:prSet loTypeId="urn:microsoft.com/office/officeart/2005/8/layout/hierarchy1" loCatId="hierarchy" qsTypeId="urn:microsoft.com/office/officeart/2005/8/quickstyle/simple3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6100CD93-8E92-4F4A-836D-C5205D004301}">
      <dgm:prSet/>
      <dgm:spPr/>
      <dgm:t>
        <a:bodyPr/>
        <a:lstStyle/>
        <a:p>
          <a:r>
            <a:rPr lang="en-US"/>
            <a:t>Script that pulls IPs and Domain names </a:t>
          </a:r>
        </a:p>
      </dgm:t>
    </dgm:pt>
    <dgm:pt modelId="{2B6E7EF8-0BAE-4049-A2C2-B0B6F028A26A}" type="parTrans" cxnId="{DCF9E394-B96C-496F-833E-E06808216921}">
      <dgm:prSet/>
      <dgm:spPr/>
      <dgm:t>
        <a:bodyPr/>
        <a:lstStyle/>
        <a:p>
          <a:endParaRPr lang="en-US"/>
        </a:p>
      </dgm:t>
    </dgm:pt>
    <dgm:pt modelId="{A3A8B69A-F2CF-4202-A55C-C47E327BB4FC}" type="sibTrans" cxnId="{DCF9E394-B96C-496F-833E-E06808216921}">
      <dgm:prSet/>
      <dgm:spPr/>
      <dgm:t>
        <a:bodyPr/>
        <a:lstStyle/>
        <a:p>
          <a:endParaRPr lang="en-US"/>
        </a:p>
      </dgm:t>
    </dgm:pt>
    <dgm:pt modelId="{52D752F1-59AE-47B1-9DEE-5F3EEE5C027C}">
      <dgm:prSet/>
      <dgm:spPr/>
      <dgm:t>
        <a:bodyPr/>
        <a:lstStyle/>
        <a:p>
          <a:r>
            <a:rPr lang="en-US"/>
            <a:t>Intel.dat file</a:t>
          </a:r>
        </a:p>
      </dgm:t>
    </dgm:pt>
    <dgm:pt modelId="{6A7D57FB-61E6-40CD-8335-CF3D22835C2D}" type="parTrans" cxnId="{02F98830-C75B-4D01-B49D-93710B39B99D}">
      <dgm:prSet/>
      <dgm:spPr/>
      <dgm:t>
        <a:bodyPr/>
        <a:lstStyle/>
        <a:p>
          <a:endParaRPr lang="en-US"/>
        </a:p>
      </dgm:t>
    </dgm:pt>
    <dgm:pt modelId="{C0F6635B-C2F9-47BD-83CF-73B40280D9AB}" type="sibTrans" cxnId="{02F98830-C75B-4D01-B49D-93710B39B99D}">
      <dgm:prSet/>
      <dgm:spPr/>
      <dgm:t>
        <a:bodyPr/>
        <a:lstStyle/>
        <a:p>
          <a:endParaRPr lang="en-US"/>
        </a:p>
      </dgm:t>
    </dgm:pt>
    <dgm:pt modelId="{F4F8632C-F68A-9644-9D27-588C3F528F74}" type="pres">
      <dgm:prSet presAssocID="{583C6CCF-DEDE-452D-B033-8D0AC71329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4FE81E6-CCB3-6540-B1BE-AFA9C8247F5D}" type="pres">
      <dgm:prSet presAssocID="{6100CD93-8E92-4F4A-836D-C5205D004301}" presName="hierRoot1" presStyleCnt="0"/>
      <dgm:spPr/>
    </dgm:pt>
    <dgm:pt modelId="{D5A4A7D3-4CBE-7E47-93AC-6AAA54742D7D}" type="pres">
      <dgm:prSet presAssocID="{6100CD93-8E92-4F4A-836D-C5205D004301}" presName="composite" presStyleCnt="0"/>
      <dgm:spPr/>
    </dgm:pt>
    <dgm:pt modelId="{99FCC27A-6074-7240-877D-DD0575EEC956}" type="pres">
      <dgm:prSet presAssocID="{6100CD93-8E92-4F4A-836D-C5205D004301}" presName="background" presStyleLbl="node0" presStyleIdx="0" presStyleCnt="2"/>
      <dgm:spPr/>
    </dgm:pt>
    <dgm:pt modelId="{AA2530AC-C529-3245-924A-A872656DE7C0}" type="pres">
      <dgm:prSet presAssocID="{6100CD93-8E92-4F4A-836D-C5205D004301}" presName="text" presStyleLbl="fgAcc0" presStyleIdx="0" presStyleCnt="2">
        <dgm:presLayoutVars>
          <dgm:chPref val="3"/>
        </dgm:presLayoutVars>
      </dgm:prSet>
      <dgm:spPr/>
    </dgm:pt>
    <dgm:pt modelId="{3EF56632-8C8B-BF4C-B027-4B02E3B237DA}" type="pres">
      <dgm:prSet presAssocID="{6100CD93-8E92-4F4A-836D-C5205D004301}" presName="hierChild2" presStyleCnt="0"/>
      <dgm:spPr/>
    </dgm:pt>
    <dgm:pt modelId="{B5EEEF6F-1169-294B-8E5B-1DCF0C99EDCA}" type="pres">
      <dgm:prSet presAssocID="{52D752F1-59AE-47B1-9DEE-5F3EEE5C027C}" presName="hierRoot1" presStyleCnt="0"/>
      <dgm:spPr/>
    </dgm:pt>
    <dgm:pt modelId="{12CFA9D2-8811-EE4B-B8E2-C8C95DE0EB48}" type="pres">
      <dgm:prSet presAssocID="{52D752F1-59AE-47B1-9DEE-5F3EEE5C027C}" presName="composite" presStyleCnt="0"/>
      <dgm:spPr/>
    </dgm:pt>
    <dgm:pt modelId="{3A7F3AD1-AB34-1447-B9DA-CAEF7EF5E0FD}" type="pres">
      <dgm:prSet presAssocID="{52D752F1-59AE-47B1-9DEE-5F3EEE5C027C}" presName="background" presStyleLbl="node0" presStyleIdx="1" presStyleCnt="2"/>
      <dgm:spPr/>
    </dgm:pt>
    <dgm:pt modelId="{081AC6A6-A828-614F-B413-74C7288AB78F}" type="pres">
      <dgm:prSet presAssocID="{52D752F1-59AE-47B1-9DEE-5F3EEE5C027C}" presName="text" presStyleLbl="fgAcc0" presStyleIdx="1" presStyleCnt="2">
        <dgm:presLayoutVars>
          <dgm:chPref val="3"/>
        </dgm:presLayoutVars>
      </dgm:prSet>
      <dgm:spPr/>
    </dgm:pt>
    <dgm:pt modelId="{6F68A602-0A6A-494D-9721-2C5594A15912}" type="pres">
      <dgm:prSet presAssocID="{52D752F1-59AE-47B1-9DEE-5F3EEE5C027C}" presName="hierChild2" presStyleCnt="0"/>
      <dgm:spPr/>
    </dgm:pt>
  </dgm:ptLst>
  <dgm:cxnLst>
    <dgm:cxn modelId="{02F98830-C75B-4D01-B49D-93710B39B99D}" srcId="{583C6CCF-DEDE-452D-B033-8D0AC7132946}" destId="{52D752F1-59AE-47B1-9DEE-5F3EEE5C027C}" srcOrd="1" destOrd="0" parTransId="{6A7D57FB-61E6-40CD-8335-CF3D22835C2D}" sibTransId="{C0F6635B-C2F9-47BD-83CF-73B40280D9AB}"/>
    <dgm:cxn modelId="{C752EE4C-792E-7843-B3A5-F29BFE780E1D}" type="presOf" srcId="{583C6CCF-DEDE-452D-B033-8D0AC7132946}" destId="{F4F8632C-F68A-9644-9D27-588C3F528F74}" srcOrd="0" destOrd="0" presId="urn:microsoft.com/office/officeart/2005/8/layout/hierarchy1"/>
    <dgm:cxn modelId="{884B2F8F-6664-BA4C-AE30-462BFE094798}" type="presOf" srcId="{6100CD93-8E92-4F4A-836D-C5205D004301}" destId="{AA2530AC-C529-3245-924A-A872656DE7C0}" srcOrd="0" destOrd="0" presId="urn:microsoft.com/office/officeart/2005/8/layout/hierarchy1"/>
    <dgm:cxn modelId="{DCF9E394-B96C-496F-833E-E06808216921}" srcId="{583C6CCF-DEDE-452D-B033-8D0AC7132946}" destId="{6100CD93-8E92-4F4A-836D-C5205D004301}" srcOrd="0" destOrd="0" parTransId="{2B6E7EF8-0BAE-4049-A2C2-B0B6F028A26A}" sibTransId="{A3A8B69A-F2CF-4202-A55C-C47E327BB4FC}"/>
    <dgm:cxn modelId="{A24A4BE3-889B-5E45-AA16-312AA78BEDB0}" type="presOf" srcId="{52D752F1-59AE-47B1-9DEE-5F3EEE5C027C}" destId="{081AC6A6-A828-614F-B413-74C7288AB78F}" srcOrd="0" destOrd="0" presId="urn:microsoft.com/office/officeart/2005/8/layout/hierarchy1"/>
    <dgm:cxn modelId="{C592F879-FE78-994C-9D18-A6CFDC83CA08}" type="presParOf" srcId="{F4F8632C-F68A-9644-9D27-588C3F528F74}" destId="{94FE81E6-CCB3-6540-B1BE-AFA9C8247F5D}" srcOrd="0" destOrd="0" presId="urn:microsoft.com/office/officeart/2005/8/layout/hierarchy1"/>
    <dgm:cxn modelId="{4FE0AEB4-E797-1444-A493-E36C85D2C7A2}" type="presParOf" srcId="{94FE81E6-CCB3-6540-B1BE-AFA9C8247F5D}" destId="{D5A4A7D3-4CBE-7E47-93AC-6AAA54742D7D}" srcOrd="0" destOrd="0" presId="urn:microsoft.com/office/officeart/2005/8/layout/hierarchy1"/>
    <dgm:cxn modelId="{5DAE4FDF-B305-7849-9ED4-3BEFBBEFBBCD}" type="presParOf" srcId="{D5A4A7D3-4CBE-7E47-93AC-6AAA54742D7D}" destId="{99FCC27A-6074-7240-877D-DD0575EEC956}" srcOrd="0" destOrd="0" presId="urn:microsoft.com/office/officeart/2005/8/layout/hierarchy1"/>
    <dgm:cxn modelId="{533F4F12-29CE-F74B-B945-62C94216B774}" type="presParOf" srcId="{D5A4A7D3-4CBE-7E47-93AC-6AAA54742D7D}" destId="{AA2530AC-C529-3245-924A-A872656DE7C0}" srcOrd="1" destOrd="0" presId="urn:microsoft.com/office/officeart/2005/8/layout/hierarchy1"/>
    <dgm:cxn modelId="{FCF23413-10DF-EC4C-89B6-DF674007182D}" type="presParOf" srcId="{94FE81E6-CCB3-6540-B1BE-AFA9C8247F5D}" destId="{3EF56632-8C8B-BF4C-B027-4B02E3B237DA}" srcOrd="1" destOrd="0" presId="urn:microsoft.com/office/officeart/2005/8/layout/hierarchy1"/>
    <dgm:cxn modelId="{2A88BAC4-5F6A-134E-B3EE-D4248C95051A}" type="presParOf" srcId="{F4F8632C-F68A-9644-9D27-588C3F528F74}" destId="{B5EEEF6F-1169-294B-8E5B-1DCF0C99EDCA}" srcOrd="1" destOrd="0" presId="urn:microsoft.com/office/officeart/2005/8/layout/hierarchy1"/>
    <dgm:cxn modelId="{CF7AC648-C9FA-9843-A018-C5D75C49130A}" type="presParOf" srcId="{B5EEEF6F-1169-294B-8E5B-1DCF0C99EDCA}" destId="{12CFA9D2-8811-EE4B-B8E2-C8C95DE0EB48}" srcOrd="0" destOrd="0" presId="urn:microsoft.com/office/officeart/2005/8/layout/hierarchy1"/>
    <dgm:cxn modelId="{1ED13FDF-9558-1940-8955-D510D424F702}" type="presParOf" srcId="{12CFA9D2-8811-EE4B-B8E2-C8C95DE0EB48}" destId="{3A7F3AD1-AB34-1447-B9DA-CAEF7EF5E0FD}" srcOrd="0" destOrd="0" presId="urn:microsoft.com/office/officeart/2005/8/layout/hierarchy1"/>
    <dgm:cxn modelId="{6B73D93C-9543-A54C-938B-E8EA855A0EDE}" type="presParOf" srcId="{12CFA9D2-8811-EE4B-B8E2-C8C95DE0EB48}" destId="{081AC6A6-A828-614F-B413-74C7288AB78F}" srcOrd="1" destOrd="0" presId="urn:microsoft.com/office/officeart/2005/8/layout/hierarchy1"/>
    <dgm:cxn modelId="{D33ADFF3-01BE-6A41-98AA-4F410500BB8E}" type="presParOf" srcId="{B5EEEF6F-1169-294B-8E5B-1DCF0C99EDCA}" destId="{6F68A602-0A6A-494D-9721-2C5594A1591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AB805-D9A2-CF41-ABCC-E6E6C73C1BF1}">
      <dsp:nvSpPr>
        <dsp:cNvPr id="0" name=""/>
        <dsp:cNvSpPr/>
      </dsp:nvSpPr>
      <dsp:spPr>
        <a:xfrm>
          <a:off x="0" y="2484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B6FCD8-27AD-E14E-8C23-49F3AC1D5502}">
      <dsp:nvSpPr>
        <dsp:cNvPr id="0" name=""/>
        <dsp:cNvSpPr/>
      </dsp:nvSpPr>
      <dsp:spPr>
        <a:xfrm>
          <a:off x="0" y="248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Deputy CISO  &amp; SOC manager</a:t>
          </a:r>
        </a:p>
      </dsp:txBody>
      <dsp:txXfrm>
        <a:off x="0" y="2484"/>
        <a:ext cx="6403994" cy="847073"/>
      </dsp:txXfrm>
    </dsp:sp>
    <dsp:sp modelId="{73A4125F-B28F-3D4E-B42A-80AF9BBE301B}">
      <dsp:nvSpPr>
        <dsp:cNvPr id="0" name=""/>
        <dsp:cNvSpPr/>
      </dsp:nvSpPr>
      <dsp:spPr>
        <a:xfrm>
          <a:off x="0" y="849557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248576"/>
                <a:satOff val="4738"/>
                <a:lumOff val="1622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50000"/>
                <a:hueOff val="-248576"/>
                <a:satOff val="4738"/>
                <a:lumOff val="1622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shade val="50000"/>
              <a:hueOff val="-248576"/>
              <a:satOff val="4738"/>
              <a:lumOff val="1622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96CD31-4051-1046-9C8B-5C80C2C962D6}">
      <dsp:nvSpPr>
        <dsp:cNvPr id="0" name=""/>
        <dsp:cNvSpPr/>
      </dsp:nvSpPr>
      <dsp:spPr>
        <a:xfrm>
          <a:off x="0" y="84955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SANS GSE  #76</a:t>
          </a:r>
        </a:p>
      </dsp:txBody>
      <dsp:txXfrm>
        <a:off x="0" y="849557"/>
        <a:ext cx="6403994" cy="847073"/>
      </dsp:txXfrm>
    </dsp:sp>
    <dsp:sp modelId="{F7AC9FC6-BD14-8A4D-AC00-9E09E55605C3}">
      <dsp:nvSpPr>
        <dsp:cNvPr id="0" name=""/>
        <dsp:cNvSpPr/>
      </dsp:nvSpPr>
      <dsp:spPr>
        <a:xfrm>
          <a:off x="0" y="1696631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497151"/>
                <a:satOff val="9475"/>
                <a:lumOff val="3245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50000"/>
                <a:hueOff val="-497151"/>
                <a:satOff val="9475"/>
                <a:lumOff val="3245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shade val="50000"/>
              <a:hueOff val="-497151"/>
              <a:satOff val="9475"/>
              <a:lumOff val="32451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576B18-1929-AF4E-878E-94FB570319B6}">
      <dsp:nvSpPr>
        <dsp:cNvPr id="0" name=""/>
        <dsp:cNvSpPr/>
      </dsp:nvSpPr>
      <dsp:spPr>
        <a:xfrm>
          <a:off x="0" y="169663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Internet Storm Center Volunteer</a:t>
          </a:r>
        </a:p>
      </dsp:txBody>
      <dsp:txXfrm>
        <a:off x="0" y="1696631"/>
        <a:ext cx="6403994" cy="847073"/>
      </dsp:txXfrm>
    </dsp:sp>
    <dsp:sp modelId="{22C480A0-113D-CA48-8EA0-C395A9482AA5}">
      <dsp:nvSpPr>
        <dsp:cNvPr id="0" name=""/>
        <dsp:cNvSpPr/>
      </dsp:nvSpPr>
      <dsp:spPr>
        <a:xfrm>
          <a:off x="0" y="2543704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745727"/>
                <a:satOff val="14213"/>
                <a:lumOff val="4867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50000"/>
                <a:hueOff val="-745727"/>
                <a:satOff val="14213"/>
                <a:lumOff val="4867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shade val="50000"/>
              <a:hueOff val="-745727"/>
              <a:satOff val="14213"/>
              <a:lumOff val="48677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9DC24A-27DF-804B-BF9F-3D67C7F9DD17}">
      <dsp:nvSpPr>
        <dsp:cNvPr id="0" name=""/>
        <dsp:cNvSpPr/>
      </dsp:nvSpPr>
      <dsp:spPr>
        <a:xfrm>
          <a:off x="0" y="254370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SANS Mentor</a:t>
          </a:r>
        </a:p>
      </dsp:txBody>
      <dsp:txXfrm>
        <a:off x="0" y="2543704"/>
        <a:ext cx="6403994" cy="847073"/>
      </dsp:txXfrm>
    </dsp:sp>
    <dsp:sp modelId="{8229819D-593E-334C-A534-861AC32F05C6}">
      <dsp:nvSpPr>
        <dsp:cNvPr id="0" name=""/>
        <dsp:cNvSpPr/>
      </dsp:nvSpPr>
      <dsp:spPr>
        <a:xfrm>
          <a:off x="0" y="3390777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497151"/>
                <a:satOff val="9475"/>
                <a:lumOff val="3245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50000"/>
                <a:hueOff val="-497151"/>
                <a:satOff val="9475"/>
                <a:lumOff val="3245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shade val="50000"/>
              <a:hueOff val="-497151"/>
              <a:satOff val="9475"/>
              <a:lumOff val="32451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D43528-1251-014F-A818-450B186F50B6}">
      <dsp:nvSpPr>
        <dsp:cNvPr id="0" name=""/>
        <dsp:cNvSpPr/>
      </dsp:nvSpPr>
      <dsp:spPr>
        <a:xfrm>
          <a:off x="0" y="339077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hlinkClick xmlns:r="http://schemas.openxmlformats.org/officeDocument/2006/relationships" r:id="rId1"/>
            </a:rPr>
            <a:t>webbtc@mailbox.sc.edu</a:t>
          </a:r>
          <a:endParaRPr lang="en-US" sz="3100" kern="1200"/>
        </a:p>
      </dsp:txBody>
      <dsp:txXfrm>
        <a:off x="0" y="3390777"/>
        <a:ext cx="6403994" cy="847073"/>
      </dsp:txXfrm>
    </dsp:sp>
    <dsp:sp modelId="{5E874476-F656-654F-9543-B2288C4BCDE4}">
      <dsp:nvSpPr>
        <dsp:cNvPr id="0" name=""/>
        <dsp:cNvSpPr/>
      </dsp:nvSpPr>
      <dsp:spPr>
        <a:xfrm>
          <a:off x="0" y="4237851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248576"/>
                <a:satOff val="4738"/>
                <a:lumOff val="1622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50000"/>
                <a:hueOff val="-248576"/>
                <a:satOff val="4738"/>
                <a:lumOff val="1622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shade val="50000"/>
              <a:hueOff val="-248576"/>
              <a:satOff val="4738"/>
              <a:lumOff val="1622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2895E4-3BF8-CE45-82BC-EC21DA795E75}">
      <dsp:nvSpPr>
        <dsp:cNvPr id="0" name=""/>
        <dsp:cNvSpPr/>
      </dsp:nvSpPr>
      <dsp:spPr>
        <a:xfrm>
          <a:off x="0" y="423785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@twsecblog</a:t>
          </a:r>
        </a:p>
      </dsp:txBody>
      <dsp:txXfrm>
        <a:off x="0" y="4237851"/>
        <a:ext cx="6403994" cy="847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638CE-D8C9-5244-A907-AAA512E011B3}">
      <dsp:nvSpPr>
        <dsp:cNvPr id="0" name=""/>
        <dsp:cNvSpPr/>
      </dsp:nvSpPr>
      <dsp:spPr>
        <a:xfrm>
          <a:off x="1320" y="48355"/>
          <a:ext cx="4636182" cy="2943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B3149D-75C9-0D49-89D3-85EFE0B5EA62}">
      <dsp:nvSpPr>
        <dsp:cNvPr id="0" name=""/>
        <dsp:cNvSpPr/>
      </dsp:nvSpPr>
      <dsp:spPr>
        <a:xfrm>
          <a:off x="516452" y="537730"/>
          <a:ext cx="4636182" cy="294397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API pulls malicious filenames and paths </a:t>
          </a:r>
        </a:p>
      </dsp:txBody>
      <dsp:txXfrm>
        <a:off x="602678" y="623956"/>
        <a:ext cx="4463730" cy="2771523"/>
      </dsp:txXfrm>
    </dsp:sp>
    <dsp:sp modelId="{65D58D60-AC15-E04B-94AD-5C8E48D8B5E1}">
      <dsp:nvSpPr>
        <dsp:cNvPr id="0" name=""/>
        <dsp:cNvSpPr/>
      </dsp:nvSpPr>
      <dsp:spPr>
        <a:xfrm>
          <a:off x="5667765" y="48355"/>
          <a:ext cx="4636182" cy="2943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BD02C-288E-0848-90AF-65565050E95A}">
      <dsp:nvSpPr>
        <dsp:cNvPr id="0" name=""/>
        <dsp:cNvSpPr/>
      </dsp:nvSpPr>
      <dsp:spPr>
        <a:xfrm>
          <a:off x="6182897" y="537730"/>
          <a:ext cx="4636182" cy="294397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Creates Rootkit rules </a:t>
          </a:r>
        </a:p>
      </dsp:txBody>
      <dsp:txXfrm>
        <a:off x="6269123" y="623956"/>
        <a:ext cx="4463730" cy="27715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CC27A-6074-7240-877D-DD0575EEC956}">
      <dsp:nvSpPr>
        <dsp:cNvPr id="0" name=""/>
        <dsp:cNvSpPr/>
      </dsp:nvSpPr>
      <dsp:spPr>
        <a:xfrm>
          <a:off x="1320" y="48355"/>
          <a:ext cx="4636182" cy="2943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lt1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2530AC-C529-3245-924A-A872656DE7C0}">
      <dsp:nvSpPr>
        <dsp:cNvPr id="0" name=""/>
        <dsp:cNvSpPr/>
      </dsp:nvSpPr>
      <dsp:spPr>
        <a:xfrm>
          <a:off x="516452" y="537730"/>
          <a:ext cx="4636182" cy="2943975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Script that pulls IPs and Domain names </a:t>
          </a:r>
        </a:p>
      </dsp:txBody>
      <dsp:txXfrm>
        <a:off x="602678" y="623956"/>
        <a:ext cx="4463730" cy="2771523"/>
      </dsp:txXfrm>
    </dsp:sp>
    <dsp:sp modelId="{3A7F3AD1-AB34-1447-B9DA-CAEF7EF5E0FD}">
      <dsp:nvSpPr>
        <dsp:cNvPr id="0" name=""/>
        <dsp:cNvSpPr/>
      </dsp:nvSpPr>
      <dsp:spPr>
        <a:xfrm>
          <a:off x="5667765" y="48355"/>
          <a:ext cx="4636182" cy="2943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lt1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81AC6A6-A828-614F-B413-74C7288AB78F}">
      <dsp:nvSpPr>
        <dsp:cNvPr id="0" name=""/>
        <dsp:cNvSpPr/>
      </dsp:nvSpPr>
      <dsp:spPr>
        <a:xfrm>
          <a:off x="6182897" y="537730"/>
          <a:ext cx="4636182" cy="2943975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Intel.dat file</a:t>
          </a:r>
        </a:p>
      </dsp:txBody>
      <dsp:txXfrm>
        <a:off x="6269123" y="623956"/>
        <a:ext cx="4463730" cy="2771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2979F-7E20-4DA3-9CB1-CF366252E120}" type="datetimeFigureOut">
              <a:rPr lang="en-US" smtClean="0"/>
              <a:t>7/15/18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10010-F7A4-4DCD-822B-21D603AAD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63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https://blogthehiveproject.files.wordpress.com/2017/02/architecture.png?w=1100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10010-F7A4-4DCD-822B-21D603AAD7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0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10010-F7A4-4DCD-822B-21D603AAD7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https://blogthehiveproject.files.wordpress.com/2017/09/export_case_1.png?w=1100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10010-F7A4-4DCD-822B-21D603AAD7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87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10010-F7A4-4DCD-822B-21D603AAD7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misp.uts.sc.edu</a:t>
            </a:r>
            <a:r>
              <a:rPr lang="en-US" dirty="0"/>
              <a:t>/</a:t>
            </a:r>
            <a:r>
              <a:rPr lang="en-US" dirty="0" err="1"/>
              <a:t>osint</a:t>
            </a:r>
            <a:r>
              <a:rPr lang="en-US" dirty="0"/>
              <a:t>-feed/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10010-F7A4-4DCD-822B-21D603AAD7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0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9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2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36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7888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24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55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92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64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2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8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0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2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3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8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7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2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5E8FD-3979-47DD-AC98-1E1D43E039E1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641E8-452C-46A4-9752-7C02042D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3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us%20security@sc.edu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E770CA6A-B3B0-4826-A91F-B2B1F89220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8">
            <a:extLst>
              <a:ext uri="{FF2B5EF4-FFF2-40B4-BE49-F238E27FC236}">
                <a16:creationId xmlns:a16="http://schemas.microsoft.com/office/drawing/2014/main" id="{3C51B9DA-B0CC-480A-8EA5-4D5C3E0515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6FE641DB-A503-41DE-ACA6-36B41C6C2BE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8CE7478-DE55-4E35-8533-1228004B4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965200"/>
            <a:ext cx="6170943" cy="4329641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How to Create/Share Indicators and SOC Metrics Efficiently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39316-2CB5-4080-9DC8-CFE33CB2B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965200"/>
            <a:ext cx="3367361" cy="4329641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SANSFire</a:t>
            </a:r>
            <a:r>
              <a:rPr lang="en-US" dirty="0"/>
              <a:t> 2018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14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C003D-82D6-426C-A90A-4E2FEA149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Hive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E077FE-9655-44F1-919A-A356A75030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9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0CEA7E-231F-4F68-9036-3A8996E7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65" y="914400"/>
            <a:ext cx="2280842" cy="5304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796BD9-FFC3-45E4-B4C4-1EAB3C9F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Case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A24E-FE71-4662-BEBF-D6600F80F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This allows us to create specific playbooks and metrics within the ticketing system.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DE083-E417-2647-B68A-ED43AFB88AC9}"/>
              </a:ext>
            </a:extLst>
          </p:cNvPr>
          <p:cNvSpPr/>
          <p:nvPr/>
        </p:nvSpPr>
        <p:spPr>
          <a:xfrm>
            <a:off x="1397788" y="4399005"/>
            <a:ext cx="2110796" cy="1720824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1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35AB47A4-BA8C-4250-88BD-D49C68C5F9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Picture 14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66C8958D-EB99-414F-B735-863B67BB14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7" name="Picture 16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39E5F3CB-7BDD-4E64-B274-CD900F08C6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E5CF71B-487F-4B4A-B520-31D44FE730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869" y="643467"/>
            <a:ext cx="5890270" cy="5571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B8627-9D3A-4B06-9705-EC8AF11A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Tasks per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1C826-295C-422A-8678-BE9A04514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template can have custom tasks that go along with your playbook.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Once inside the tasks you can have detailed walk though for your responder to complete.</a:t>
            </a:r>
          </a:p>
        </p:txBody>
      </p:sp>
    </p:spTree>
    <p:extLst>
      <p:ext uri="{BB962C8B-B14F-4D97-AF65-F5344CB8AC3E}">
        <p14:creationId xmlns:p14="http://schemas.microsoft.com/office/powerpoint/2010/main" val="261385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0489-24EC-2D46-94EE-889338A7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256922-566C-9B45-A435-BAEF8F363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1" y="852616"/>
            <a:ext cx="11766041" cy="5152888"/>
          </a:xfrm>
        </p:spPr>
      </p:pic>
    </p:spTree>
    <p:extLst>
      <p:ext uri="{BB962C8B-B14F-4D97-AF65-F5344CB8AC3E}">
        <p14:creationId xmlns:p14="http://schemas.microsoft.com/office/powerpoint/2010/main" val="273485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77FC-4E0B-4D0E-B3ED-4EDC2E4A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37" y="706621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Hive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6759-E5FE-43A8-8B9C-43DF7A052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03" y="2120419"/>
            <a:ext cx="10820400" cy="4024125"/>
          </a:xfrm>
        </p:spPr>
        <p:txBody>
          <a:bodyPr/>
          <a:lstStyle/>
          <a:p>
            <a:r>
              <a:rPr lang="en-US" dirty="0"/>
              <a:t>Required to close case</a:t>
            </a:r>
          </a:p>
          <a:p>
            <a:r>
              <a:rPr lang="en-US" dirty="0"/>
              <a:t>Freeform only</a:t>
            </a:r>
          </a:p>
          <a:p>
            <a:r>
              <a:rPr lang="en-US" dirty="0"/>
              <a:t>Can be assigned to individual </a:t>
            </a:r>
          </a:p>
          <a:p>
            <a:pPr marL="457200" lvl="1" indent="0">
              <a:buNone/>
            </a:pPr>
            <a:r>
              <a:rPr lang="en-US" dirty="0"/>
              <a:t>case templates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C4BBE6B-3B02-4D07-8B54-8CF23A104E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7859" y="432487"/>
            <a:ext cx="7566943" cy="61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06A9-E3FF-CD46-BD9C-7D5722D2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Alarms vs Triage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CFC6-1858-4D41-B7FB-E0A2B7B16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057401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Last 30 days of Alarms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290B1-C710-7745-B23A-011D1E0312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46763"/>
            <a:ext cx="12192000" cy="284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6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8EC-7153-0240-944F-017E814D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2846" y="5878634"/>
            <a:ext cx="8610600" cy="1293028"/>
          </a:xfrm>
        </p:spPr>
        <p:txBody>
          <a:bodyPr/>
          <a:lstStyle/>
          <a:p>
            <a:r>
              <a:rPr lang="en-US" dirty="0"/>
              <a:t>Tags for last 30 days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E28853-E09B-A143-9E84-7F11A4967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59" y="158317"/>
            <a:ext cx="11323674" cy="5317204"/>
          </a:xfrm>
        </p:spPr>
      </p:pic>
    </p:spTree>
    <p:extLst>
      <p:ext uri="{BB962C8B-B14F-4D97-AF65-F5344CB8AC3E}">
        <p14:creationId xmlns:p14="http://schemas.microsoft.com/office/powerpoint/2010/main" val="109632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D94F7C0-1344-4B3C-AFCB-E7F006BB53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C584A2-4215-4DB8-AE1F-E3768D77E8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7DD592-07D2-4240-ADD9-9C0FE847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86" y="50493"/>
            <a:ext cx="7507055" cy="6796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19D007-BEEB-4C4B-9F1F-A3C161B1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Overall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FCB1-6387-4309-BB7D-CB0AE23B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884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0E2B-2462-4839-B640-06DC3DEF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CB0D-41C2-4A57-ABBD-5A8C361C4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Mirror the Verizon DBIR Questions</a:t>
            </a:r>
          </a:p>
          <a:p>
            <a:r>
              <a:rPr lang="en-US" dirty="0"/>
              <a:t>Ask up to 40 questions depending on answers</a:t>
            </a:r>
          </a:p>
          <a:p>
            <a:r>
              <a:rPr lang="en-US" dirty="0"/>
              <a:t>Track what controls that would have prevented the compromise</a:t>
            </a:r>
          </a:p>
          <a:p>
            <a:r>
              <a:rPr lang="en-US" dirty="0"/>
              <a:t>Items were interpreted differently by different people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00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73A5-B36D-E24B-B3D1-0F9FA26B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62F2-AFD1-EF49-B5DC-A42117F17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EA9F2-7CED-E944-A082-C8F223AD6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0" y="99977"/>
            <a:ext cx="11664778" cy="65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1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7224-70F4-4DB4-9412-46D237E3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DFD6-0B8C-4C8B-A37F-17B9DA498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how and why we revamped our entire incident tracking</a:t>
            </a:r>
          </a:p>
          <a:p>
            <a:r>
              <a:rPr lang="en-US" dirty="0" err="1"/>
              <a:t>TheHive</a:t>
            </a:r>
            <a:r>
              <a:rPr lang="en-US" dirty="0"/>
              <a:t> Project </a:t>
            </a:r>
          </a:p>
          <a:p>
            <a:r>
              <a:rPr lang="en-US" dirty="0"/>
              <a:t>Lime Survey</a:t>
            </a:r>
          </a:p>
          <a:p>
            <a:r>
              <a:rPr lang="en-US" dirty="0"/>
              <a:t>MISP</a:t>
            </a:r>
          </a:p>
        </p:txBody>
      </p:sp>
    </p:spTree>
    <p:extLst>
      <p:ext uri="{BB962C8B-B14F-4D97-AF65-F5344CB8AC3E}">
        <p14:creationId xmlns:p14="http://schemas.microsoft.com/office/powerpoint/2010/main" val="2304716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22DDE2-FB2D-421B-B377-F9AD495CE9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95140B-9736-47E4-9A7D-ABB32F3AAA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E63E7A4-A272-4644-BE74-78D761FC59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3C5846-EA59-4F5C-87F1-D783CEF813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EC9341-0F0E-4576-8E72-2A90C9422C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4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6AA97-825B-4E9E-9A2D-A68150B43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3" y="821265"/>
            <a:ext cx="632677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HOw are we using this data?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02F98-8BBD-7340-A2CE-34666E912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2885" y="821265"/>
            <a:ext cx="324394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29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E8B335-921B-ED40-9DF4-477F23AD0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89" y="224619"/>
            <a:ext cx="7895967" cy="6440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67D3AD-0996-7F40-86B4-82FDF172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BC80B-04D0-DE44-9A6B-2F076C225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True Positives</a:t>
            </a:r>
          </a:p>
        </p:txBody>
      </p:sp>
    </p:spTree>
    <p:extLst>
      <p:ext uri="{BB962C8B-B14F-4D97-AF65-F5344CB8AC3E}">
        <p14:creationId xmlns:p14="http://schemas.microsoft.com/office/powerpoint/2010/main" val="3477542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F0B1BE-6307-0A4E-B007-CE005E54F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95" y="5920679"/>
            <a:ext cx="10822034" cy="819355"/>
          </a:xfrm>
        </p:spPr>
        <p:txBody>
          <a:bodyPr/>
          <a:lstStyle/>
          <a:p>
            <a:r>
              <a:rPr lang="en-US" dirty="0"/>
              <a:t>Power BI Phishing Dashboard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FA737E-F834-B344-B906-67BF6E337A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9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59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9CD9ACDE-8038-488C-AB0C-5FD1A373C8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A6C2449-5F66-4753-AAA3-4AD81E57A0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7D80F0-E0CE-4DCF-A32A-DB7CE73647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4"/>
          <a:stretch/>
        </p:blipFill>
        <p:spPr>
          <a:xfrm rot="5400000" flipH="1" flipV="1">
            <a:off x="-1264032" y="2187576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720D0-619C-7B4C-B324-38AD0F295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r>
              <a:rPr lang="en-US" dirty="0"/>
              <a:t>Threat Intel/IOC and Automation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AB8187C-3C70-FF4B-946F-F709B5EBD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2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3980-5BEF-44DE-A19A-0DAF789A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6" y="4771908"/>
            <a:ext cx="9845190" cy="1293028"/>
          </a:xfrm>
        </p:spPr>
        <p:txBody>
          <a:bodyPr>
            <a:normAutofit/>
          </a:bodyPr>
          <a:lstStyle/>
          <a:p>
            <a:pPr algn="l"/>
            <a:r>
              <a:rPr lang="en-US"/>
              <a:t>Indicators vs Intel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E7FDB-229F-479E-81E4-919C38C45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4" y="630827"/>
            <a:ext cx="9222535" cy="3845311"/>
          </a:xfrm>
        </p:spPr>
        <p:txBody>
          <a:bodyPr anchor="ctr">
            <a:normAutofit/>
          </a:bodyPr>
          <a:lstStyle/>
          <a:p>
            <a:r>
              <a:rPr lang="en-US" sz="2000"/>
              <a:t>Indicator</a:t>
            </a:r>
          </a:p>
          <a:p>
            <a:pPr lvl="1"/>
            <a:r>
              <a:rPr lang="en-US" dirty="0"/>
              <a:t>Something that attacker/malware has done that might be a sign of compromise</a:t>
            </a:r>
          </a:p>
          <a:p>
            <a:pPr lvl="1"/>
            <a:r>
              <a:rPr lang="en-US" dirty="0"/>
              <a:t>E.G malicious callback IP, hash, </a:t>
            </a:r>
            <a:r>
              <a:rPr lang="en-US"/>
              <a:t>reg</a:t>
            </a:r>
            <a:r>
              <a:rPr lang="en-US" dirty="0"/>
              <a:t> key</a:t>
            </a:r>
          </a:p>
          <a:p>
            <a:pPr lvl="1"/>
            <a:endParaRPr lang="en-US" dirty="0"/>
          </a:p>
          <a:p>
            <a:r>
              <a:rPr lang="en-US" sz="2000"/>
              <a:t>Intel</a:t>
            </a:r>
          </a:p>
          <a:p>
            <a:pPr lvl="1"/>
            <a:r>
              <a:rPr lang="en-US" dirty="0"/>
              <a:t>Has context around the data so you understand what the indicator mean and a human provided analysis of it.</a:t>
            </a:r>
          </a:p>
          <a:p>
            <a:pPr lvl="2"/>
            <a:r>
              <a:rPr lang="en-US" sz="2000"/>
              <a:t>Attacker X uses this IP to download malware, once installed the attacker move to your AD servers</a:t>
            </a:r>
          </a:p>
        </p:txBody>
      </p:sp>
    </p:spTree>
    <p:extLst>
      <p:ext uri="{BB962C8B-B14F-4D97-AF65-F5344CB8AC3E}">
        <p14:creationId xmlns:p14="http://schemas.microsoft.com/office/powerpoint/2010/main" val="2899669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8890-AA03-49DF-BDA4-5D510B78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2C216-979C-4120-AA8D-29DE50237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Cortex is a separate service that integrates with the hive to preform automated analysis on indicators uploaded to the hive.</a:t>
            </a:r>
          </a:p>
          <a:p>
            <a:r>
              <a:rPr lang="en-US" dirty="0"/>
              <a:t>Currently they have ~90 analyzers that can be used to do automated lookups</a:t>
            </a:r>
          </a:p>
          <a:p>
            <a:pPr lvl="1"/>
            <a:r>
              <a:rPr lang="en-US" dirty="0" err="1"/>
              <a:t>Virustotal</a:t>
            </a:r>
            <a:endParaRPr lang="en-US" dirty="0"/>
          </a:p>
          <a:p>
            <a:pPr lvl="1"/>
            <a:r>
              <a:rPr lang="en-US" dirty="0" err="1"/>
              <a:t>HybridAnalysis</a:t>
            </a:r>
            <a:endParaRPr lang="en-US" dirty="0"/>
          </a:p>
          <a:p>
            <a:pPr lvl="1"/>
            <a:r>
              <a:rPr lang="en-US" dirty="0" err="1"/>
              <a:t>CuckooSandox</a:t>
            </a:r>
            <a:endParaRPr lang="en-US" dirty="0"/>
          </a:p>
          <a:p>
            <a:pPr lvl="1"/>
            <a:r>
              <a:rPr lang="en-US" dirty="0"/>
              <a:t>MISP</a:t>
            </a:r>
          </a:p>
          <a:p>
            <a:pPr lvl="1"/>
            <a:r>
              <a:rPr lang="en-US" dirty="0" err="1"/>
              <a:t>SinkDB</a:t>
            </a:r>
            <a:endParaRPr lang="en-US" dirty="0"/>
          </a:p>
          <a:p>
            <a:pPr lvl="1"/>
            <a:r>
              <a:rPr lang="en-US" dirty="0"/>
              <a:t>Bluecoat</a:t>
            </a:r>
          </a:p>
          <a:p>
            <a:pPr lvl="1"/>
            <a:r>
              <a:rPr lang="en-US" dirty="0" err="1"/>
              <a:t>Robtex</a:t>
            </a:r>
            <a:endParaRPr lang="en-US" dirty="0"/>
          </a:p>
          <a:p>
            <a:pPr lvl="1"/>
            <a:r>
              <a:rPr lang="en-US" dirty="0"/>
              <a:t>Shodan</a:t>
            </a:r>
          </a:p>
        </p:txBody>
      </p:sp>
    </p:spTree>
    <p:extLst>
      <p:ext uri="{BB962C8B-B14F-4D97-AF65-F5344CB8AC3E}">
        <p14:creationId xmlns:p14="http://schemas.microsoft.com/office/powerpoint/2010/main" val="3566250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94F7C0-1344-4B3C-AFCB-E7F006BB53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C584A2-4215-4DB8-AE1F-E3768D77E8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693D18-B6D4-C840-B25F-1A535DA498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3845" y="0"/>
            <a:ext cx="6568512" cy="6769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6DF542-7165-D541-9100-CE9EC073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Create a new observable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26EB6-CF39-EE42-81F3-1D88A3991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9349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2C165B-DE04-3341-939B-0F59337791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577" y="2307595"/>
            <a:ext cx="11620843" cy="410867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3813161-3F4D-B14A-B586-C149EC2E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Cases Linked to malware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CE233F-5CAC-1C44-A7F0-8180F11D7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688785"/>
            <a:ext cx="10820400" cy="4024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B526BFEA-96C3-3D42-9161-00B5CD0FA0CD}"/>
              </a:ext>
            </a:extLst>
          </p:cNvPr>
          <p:cNvSpPr/>
          <p:nvPr/>
        </p:nvSpPr>
        <p:spPr>
          <a:xfrm>
            <a:off x="8068962" y="3039762"/>
            <a:ext cx="1705233" cy="1322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06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437F-BF29-49E1-9D09-F40F4B5A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2E74-72F8-4BAF-A1DE-87369AF32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FCD98-C04A-42D5-9DF9-F895E84E40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0390" y="152265"/>
            <a:ext cx="10060459" cy="66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26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25211A-4CA0-4B53-82BB-1EE7C7F3C7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0877F-DD9D-674E-8570-E4D4BC38E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Observables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2AE9F-32D9-B14F-B86F-304AC2A5C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Last 3 Months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462D4-DF15-BF46-A76B-5B281AFDC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112" y="667265"/>
            <a:ext cx="8634882" cy="55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3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D2399-7475-404C-BAC9-E55E16769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8104-6E76-4AD9-9940-82154F97E7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3B8034-1B42-6B4F-9232-3ABFBFDE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373078-3102-4EEF-A131-A6550F5C3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101627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7335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FC59-2387-48F9-B6DE-6FD661B4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Misp</a:t>
            </a:r>
            <a:r>
              <a:rPr lang="en-US" dirty="0"/>
              <a:t> export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C502733-F612-4248-A5F4-8140C27C5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39" y="1635125"/>
            <a:ext cx="11735522" cy="4975225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28E1E0A-EE94-46DC-A137-688472D73CB7}"/>
              </a:ext>
            </a:extLst>
          </p:cNvPr>
          <p:cNvSpPr/>
          <p:nvPr/>
        </p:nvSpPr>
        <p:spPr>
          <a:xfrm rot="19770175">
            <a:off x="10451790" y="2355850"/>
            <a:ext cx="112395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14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4CA9-0C62-4638-959B-8528E32B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02820-5E44-4DCB-B71F-02B5A7A78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Malware Information Sharing Platform</a:t>
            </a:r>
          </a:p>
          <a:p>
            <a:r>
              <a:rPr lang="en-US" dirty="0"/>
              <a:t>Widely Used</a:t>
            </a:r>
          </a:p>
          <a:p>
            <a:r>
              <a:rPr lang="en-US" dirty="0"/>
              <a:t>Easy to Automate</a:t>
            </a:r>
          </a:p>
          <a:p>
            <a:r>
              <a:rPr lang="en-US" dirty="0"/>
              <a:t>Integration with the Hive</a:t>
            </a:r>
          </a:p>
          <a:p>
            <a:r>
              <a:rPr lang="en-US" dirty="0"/>
              <a:t>Easily supports wide communities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www.misp-project.org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12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5DFA-CE13-9644-B9CA-AD1A9933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MISP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A2A2-7264-264E-8229-8F6C91C00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in mid March of 2018</a:t>
            </a:r>
          </a:p>
          <a:p>
            <a:r>
              <a:rPr lang="en-US" dirty="0"/>
              <a:t>~400  Events</a:t>
            </a:r>
          </a:p>
          <a:p>
            <a:r>
              <a:rPr lang="en-US" dirty="0"/>
              <a:t>Majority are Phishing</a:t>
            </a:r>
          </a:p>
          <a:p>
            <a:r>
              <a:rPr lang="en-US" dirty="0"/>
              <a:t>All data has been confirmed and analyzed before sharing</a:t>
            </a:r>
          </a:p>
        </p:txBody>
      </p:sp>
    </p:spTree>
    <p:extLst>
      <p:ext uri="{BB962C8B-B14F-4D97-AF65-F5344CB8AC3E}">
        <p14:creationId xmlns:p14="http://schemas.microsoft.com/office/powerpoint/2010/main" val="2403123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1887-6C74-BA44-AF75-09DE8311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52981-D954-614C-8D50-D508C4B8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0772A-5D35-ED4F-9C38-70CA1C07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1" y="1705233"/>
            <a:ext cx="11911914" cy="490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05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8BE3-44FD-4547-A995-7E3B7B0C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MISP Sharing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810A6-1A86-4E9B-A8F2-DEA436771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TLP (Traffic Light Protocol)</a:t>
            </a:r>
          </a:p>
          <a:p>
            <a:pPr lvl="1"/>
            <a:r>
              <a:rPr lang="en-US" dirty="0"/>
              <a:t>Red-Do not share</a:t>
            </a:r>
          </a:p>
          <a:p>
            <a:pPr lvl="1"/>
            <a:r>
              <a:rPr lang="en-US" dirty="0"/>
              <a:t>Amber-Only for your org</a:t>
            </a:r>
          </a:p>
          <a:p>
            <a:pPr lvl="1"/>
            <a:r>
              <a:rPr lang="en-US" dirty="0"/>
              <a:t>Green-Share to community but not public</a:t>
            </a:r>
          </a:p>
          <a:p>
            <a:pPr lvl="1"/>
            <a:r>
              <a:rPr lang="en-US" dirty="0"/>
              <a:t>White-Open to all, public</a:t>
            </a:r>
          </a:p>
          <a:p>
            <a:r>
              <a:rPr lang="en-US" dirty="0"/>
              <a:t>Distribution</a:t>
            </a:r>
          </a:p>
          <a:p>
            <a:pPr lvl="1"/>
            <a:r>
              <a:rPr lang="en-US" dirty="0"/>
              <a:t>You Org only</a:t>
            </a:r>
          </a:p>
          <a:p>
            <a:pPr lvl="1"/>
            <a:r>
              <a:rPr lang="en-US" dirty="0"/>
              <a:t>This Community (You are the spoke and no friend sharing</a:t>
            </a:r>
          </a:p>
          <a:p>
            <a:pPr lvl="1"/>
            <a:r>
              <a:rPr lang="en-US" dirty="0"/>
              <a:t>Connected Communities (Friend of Friends)</a:t>
            </a:r>
          </a:p>
          <a:p>
            <a:pPr lvl="1"/>
            <a:r>
              <a:rPr lang="en-US" dirty="0"/>
              <a:t>All (everyone)</a:t>
            </a:r>
          </a:p>
          <a:p>
            <a:r>
              <a:rPr lang="en-US" dirty="0"/>
              <a:t>Sharing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63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1224-15C9-4C88-9802-477BB3CF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07A8B-21C0-4057-BA62-99EF49937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AD9CB-04DB-482A-BB8D-8BE8B696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6" y="393671"/>
            <a:ext cx="11916236" cy="614305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D05F12D-6143-495E-8383-C3D9526F91BC}"/>
              </a:ext>
            </a:extLst>
          </p:cNvPr>
          <p:cNvSpPr/>
          <p:nvPr/>
        </p:nvSpPr>
        <p:spPr>
          <a:xfrm rot="5400000">
            <a:off x="7512685" y="895838"/>
            <a:ext cx="1542899" cy="1643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26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248F-48AF-4AB3-908B-ED763210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88" y="764373"/>
            <a:ext cx="2930612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Subscribe to</a:t>
            </a:r>
            <a:br>
              <a:rPr lang="en-US" dirty="0"/>
            </a:br>
            <a:r>
              <a:rPr lang="en-US" dirty="0"/>
              <a:t> Our Public Feed</a:t>
            </a:r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F18A86FA-339C-44A8-8E4A-182EE9D25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281" y="118140"/>
            <a:ext cx="8427307" cy="67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63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E3E0-01A8-9E48-8BC4-6F7ACEF17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Already have MISP?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367C1-7AD4-9C4B-A040-4C0136E96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a request to peer at </a:t>
            </a:r>
            <a:r>
              <a:rPr lang="en-US" dirty="0">
                <a:hlinkClick r:id="rId2"/>
              </a:rPr>
              <a:t> security@sc.edu</a:t>
            </a:r>
            <a:endParaRPr lang="en-US" dirty="0"/>
          </a:p>
          <a:p>
            <a:r>
              <a:rPr lang="en-US" dirty="0"/>
              <a:t>Almost ready to start doing this, but get in the queue</a:t>
            </a:r>
          </a:p>
          <a:p>
            <a:r>
              <a:rPr lang="en-US" dirty="0"/>
              <a:t>This will give you access to our non-public data tagged </a:t>
            </a:r>
            <a:r>
              <a:rPr lang="en-US" dirty="0" err="1"/>
              <a:t>TLP:Green</a:t>
            </a:r>
            <a:r>
              <a:rPr lang="en-US" dirty="0"/>
              <a:t> for our malware analysis.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0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BD715-A135-4193-9CEE-114CB938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</a:t>
            </a:r>
            <a:r>
              <a:rPr lang="en-US" dirty="0" err="1"/>
              <a:t>SeaRch</a:t>
            </a:r>
            <a:r>
              <a:rPr lang="en-US" dirty="0"/>
              <a:t> MISP for IOC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60FA6-80A2-4511-8F6E-A8C9ACD64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 can setup the Hive to search you MISP instance for IOCs stored in MISP.</a:t>
            </a:r>
          </a:p>
          <a:p>
            <a:r>
              <a:rPr lang="en-US" dirty="0"/>
              <a:t>This will be you feed from other organizations and OSINT to better give you of an idea who else is seeing this.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18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5B2D5D-7E85-0A4E-973A-CE2A6C1EE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we have IOC, How are we using them?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F484BB-D3E3-314C-8B44-F426B46391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32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0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8C6DE-162D-403D-9CE7-A60CC9CC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About USC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B53C-798F-42FF-A203-0B684D12D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pPr fontAlgn="base"/>
            <a:r>
              <a:rPr lang="en-US" sz="1800"/>
              <a:t>Enrollment ~55,000​</a:t>
            </a:r>
          </a:p>
          <a:p>
            <a:pPr fontAlgn="base"/>
            <a:r>
              <a:rPr lang="en-US" sz="1800"/>
              <a:t>Fac/Staff FT&amp;PT ~ 18,000​</a:t>
            </a:r>
          </a:p>
          <a:p>
            <a:pPr fontAlgn="base"/>
            <a:r>
              <a:rPr lang="en-US" sz="1800"/>
              <a:t>8 Campus System​</a:t>
            </a:r>
          </a:p>
          <a:p>
            <a:pPr fontAlgn="base"/>
            <a:r>
              <a:rPr lang="en-US" sz="1800"/>
              <a:t>Distributed IT​</a:t>
            </a:r>
          </a:p>
          <a:p>
            <a:pPr lvl="1" fontAlgn="base"/>
            <a:r>
              <a:rPr lang="en-US" sz="1800"/>
              <a:t>Each Campus​</a:t>
            </a:r>
          </a:p>
          <a:p>
            <a:pPr lvl="1" fontAlgn="base"/>
            <a:r>
              <a:rPr lang="en-US" sz="1800"/>
              <a:t>Each Department​</a:t>
            </a:r>
          </a:p>
          <a:p>
            <a:pPr fontAlgn="base"/>
            <a:r>
              <a:rPr lang="en-US" sz="1800"/>
              <a:t>Centrally Manage ~3,000 Desktops</a:t>
            </a:r>
          </a:p>
          <a:p>
            <a:r>
              <a:rPr lang="en-US" sz="1800"/>
              <a:t>Network Centrally Managed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32920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F141C4E-305C-B94F-8CB3-47261C9C3E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49" y="96172"/>
            <a:ext cx="11615351" cy="66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11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6270-9C66-4A03-A142-D2B5E6CD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has this Helped?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146D-780D-4039-A232-B4C119E77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Forced change to improve documentation of IOCs due to workflow</a:t>
            </a:r>
          </a:p>
          <a:p>
            <a:r>
              <a:rPr lang="en-US" dirty="0"/>
              <a:t>Saved Time</a:t>
            </a:r>
          </a:p>
          <a:p>
            <a:pPr lvl="1"/>
            <a:r>
              <a:rPr lang="en-US" dirty="0"/>
              <a:t>Cortex gathering data</a:t>
            </a:r>
          </a:p>
          <a:p>
            <a:pPr lvl="1"/>
            <a:r>
              <a:rPr lang="en-US" dirty="0"/>
              <a:t>Investigation has already been completed with same malware</a:t>
            </a:r>
          </a:p>
          <a:p>
            <a:r>
              <a:rPr lang="en-US" dirty="0"/>
              <a:t>More consistent IR process</a:t>
            </a:r>
          </a:p>
          <a:p>
            <a:pPr lvl="1"/>
            <a:r>
              <a:rPr lang="en-US" dirty="0"/>
              <a:t>What to do is built into the process</a:t>
            </a:r>
          </a:p>
        </p:txBody>
      </p:sp>
    </p:spTree>
    <p:extLst>
      <p:ext uri="{BB962C8B-B14F-4D97-AF65-F5344CB8AC3E}">
        <p14:creationId xmlns:p14="http://schemas.microsoft.com/office/powerpoint/2010/main" val="2497929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C2A13AAE-18EB-4BDF-BAF7-F2F97B8D0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C1B21-B0DB-4206-99EE-C13D67038B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261589-06E9-4B7C-A8F1-26648507B7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BEE470-0256-F342-B653-769C2ACA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Cisco Umbrella Feed</a:t>
            </a:r>
          </a:p>
        </p:txBody>
      </p:sp>
      <p:graphicFrame>
        <p:nvGraphicFramePr>
          <p:cNvPr id="20" name="Content Placeholder 5">
            <a:extLst>
              <a:ext uri="{FF2B5EF4-FFF2-40B4-BE49-F238E27FC236}">
                <a16:creationId xmlns:a16="http://schemas.microsoft.com/office/drawing/2014/main" id="{A7A743E8-FC03-8E46-A4AA-78866A89F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434880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68908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2B21-0776-F044-BD67-CB9F501B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OSSEC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502CD2-9C56-4EB1-AD8F-7251D27F3C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5579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7992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5EF2-6AF6-DA40-A312-9791F5EA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Custom Bro Rules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B7C505-8FD5-4803-8E6B-3B458126F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881391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605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8727-A67D-40D1-A599-2655ABF8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16C74-146C-4160-8DCA-98D517EDA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Better utilizing data in MISP</a:t>
            </a:r>
          </a:p>
          <a:p>
            <a:pPr lvl="1"/>
            <a:r>
              <a:rPr lang="en-US" dirty="0"/>
              <a:t>MISP Workbench for correlation for attackers</a:t>
            </a:r>
          </a:p>
          <a:p>
            <a:r>
              <a:rPr lang="en-US" dirty="0"/>
              <a:t>Adding more data</a:t>
            </a:r>
          </a:p>
          <a:p>
            <a:pPr lvl="1"/>
            <a:r>
              <a:rPr lang="en-US" dirty="0"/>
              <a:t>Possibly having an internal only MISP server </a:t>
            </a:r>
          </a:p>
          <a:p>
            <a:pPr lvl="1"/>
            <a:r>
              <a:rPr lang="en-US" dirty="0"/>
              <a:t>Start adding MITER </a:t>
            </a:r>
            <a:r>
              <a:rPr lang="en-US" b="1" dirty="0"/>
              <a:t>ATT&amp;CK </a:t>
            </a:r>
            <a:r>
              <a:rPr lang="en-US" dirty="0"/>
              <a:t>framework Galaxies</a:t>
            </a:r>
          </a:p>
          <a:p>
            <a:r>
              <a:rPr lang="en-US" dirty="0"/>
              <a:t>More automation to improve response time</a:t>
            </a:r>
          </a:p>
          <a:p>
            <a:pPr lvl="1"/>
            <a:r>
              <a:rPr lang="en-US" dirty="0"/>
              <a:t>Auto collect network </a:t>
            </a:r>
            <a:r>
              <a:rPr lang="en-US" dirty="0" err="1"/>
              <a:t>pcap</a:t>
            </a:r>
            <a:r>
              <a:rPr lang="en-US" dirty="0"/>
              <a:t> around time of incidents</a:t>
            </a:r>
          </a:p>
          <a:p>
            <a:pPr lvl="1"/>
            <a:endParaRPr lang="en-US" dirty="0"/>
          </a:p>
          <a:p>
            <a:r>
              <a:rPr lang="en-US" dirty="0"/>
              <a:t>Custom IOC in </a:t>
            </a:r>
            <a:r>
              <a:rPr lang="en-US" dirty="0" err="1"/>
              <a:t>Fireeye</a:t>
            </a:r>
            <a:endParaRPr lang="en-US" dirty="0"/>
          </a:p>
          <a:p>
            <a:r>
              <a:rPr lang="en-US" dirty="0"/>
              <a:t>Automated Firewall block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13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69A695-798F-4885-AFD8-79E77718CF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E071F9-F15E-48F8-9B0B-FF5D86811B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ABFB3-954D-444D-97FF-262AB37E9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8"/>
            <a:ext cx="10905066" cy="3618898"/>
          </a:xfrm>
        </p:spPr>
        <p:txBody>
          <a:bodyPr anchor="b">
            <a:normAutofit/>
          </a:bodyPr>
          <a:lstStyle/>
          <a:p>
            <a:pPr algn="ctr"/>
            <a:r>
              <a:rPr lang="en-US" sz="7200"/>
              <a:t>Questions?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A465D2C-438D-904A-BD00-B87911F7E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396939"/>
            <a:ext cx="9448800" cy="685800"/>
          </a:xfrm>
        </p:spPr>
        <p:txBody>
          <a:bodyPr>
            <a:normAutofit/>
          </a:bodyPr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5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EE7D-C17A-4D7C-AAF9-EA48009D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84EC0-F978-41BF-9150-CB969127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Staff of 11</a:t>
            </a:r>
          </a:p>
          <a:p>
            <a:r>
              <a:rPr lang="en-US" dirty="0"/>
              <a:t>CISO</a:t>
            </a:r>
          </a:p>
          <a:p>
            <a:r>
              <a:rPr lang="en-US" dirty="0"/>
              <a:t>3 Governance, Risk, Compliance and Architecture</a:t>
            </a:r>
          </a:p>
          <a:p>
            <a:r>
              <a:rPr lang="en-US" dirty="0"/>
              <a:t>6 SOC members</a:t>
            </a:r>
          </a:p>
          <a:p>
            <a:pPr lvl="1"/>
            <a:r>
              <a:rPr lang="en-US" dirty="0"/>
              <a:t>2 Analysist</a:t>
            </a:r>
          </a:p>
          <a:p>
            <a:pPr lvl="1"/>
            <a:r>
              <a:rPr lang="en-US" dirty="0"/>
              <a:t>2 Engineers</a:t>
            </a:r>
          </a:p>
          <a:p>
            <a:pPr lvl="1"/>
            <a:r>
              <a:rPr lang="en-US" dirty="0"/>
              <a:t>1 Senior Engineer</a:t>
            </a:r>
          </a:p>
          <a:p>
            <a:pPr lvl="1"/>
            <a:r>
              <a:rPr lang="en-US" dirty="0"/>
              <a:t>Manager</a:t>
            </a:r>
          </a:p>
          <a:p>
            <a:r>
              <a:rPr lang="en-US" dirty="0"/>
              <a:t>1 Desktop Engineer</a:t>
            </a:r>
          </a:p>
          <a:p>
            <a:r>
              <a:rPr lang="en-US" dirty="0"/>
              <a:t>3 Interns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8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C837-B9BE-9644-B701-5DD4F456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6B2B-4405-8244-AAE3-B4C68A87F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Inconsistent data from pervious systems</a:t>
            </a:r>
          </a:p>
          <a:p>
            <a:r>
              <a:rPr lang="en-US" dirty="0"/>
              <a:t>Difficulty analysis of data</a:t>
            </a:r>
          </a:p>
          <a:p>
            <a:r>
              <a:rPr lang="en-US" dirty="0"/>
              <a:t>Indicators not being utilized and only a few were being tracked</a:t>
            </a:r>
          </a:p>
          <a:p>
            <a:r>
              <a:rPr lang="en-US" dirty="0"/>
              <a:t>Ability to easily share indicators in a meaning and easy way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81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2302-29A4-1D48-85C5-68E6BE6A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Threat/Data Centric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3ECDD-D0D6-804A-AF20-B060EB63F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Threats EDUs see from DBIR, REN-ISAC and locally seen</a:t>
            </a:r>
          </a:p>
          <a:p>
            <a:r>
              <a:rPr lang="en-US" dirty="0"/>
              <a:t>Overlay our controls on top of attach methodologies (e.g. Kill Chain)</a:t>
            </a:r>
          </a:p>
          <a:p>
            <a:r>
              <a:rPr lang="en-US" dirty="0"/>
              <a:t>Implement strategies to prevent </a:t>
            </a:r>
          </a:p>
          <a:p>
            <a:r>
              <a:rPr lang="en-US" dirty="0"/>
              <a:t>This requires good data to implement and track effectiveness long term</a:t>
            </a:r>
          </a:p>
        </p:txBody>
      </p:sp>
    </p:spTree>
    <p:extLst>
      <p:ext uri="{BB962C8B-B14F-4D97-AF65-F5344CB8AC3E}">
        <p14:creationId xmlns:p14="http://schemas.microsoft.com/office/powerpoint/2010/main" val="1659349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1194-8CEF-41A3-B3E9-B8D2EDA96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7F891-2086-4789-9882-5E42EE920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TheHive</a:t>
            </a:r>
            <a:r>
              <a:rPr lang="en-US" dirty="0"/>
              <a:t> project is a Incident Response Platform that aids the analysis in analysis of artifacts and integrates this other systems.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Its available in several forms, but I recommend the Docker.</a:t>
            </a:r>
          </a:p>
          <a:p>
            <a:r>
              <a:rPr lang="en-US" dirty="0"/>
              <a:t>Uses Elastic Search on the backend </a:t>
            </a:r>
          </a:p>
          <a:p>
            <a:r>
              <a:rPr lang="en-US" dirty="0"/>
              <a:t>Updated frequently</a:t>
            </a:r>
          </a:p>
          <a:p>
            <a:r>
              <a:rPr lang="en-US" dirty="0"/>
              <a:t>Active support community</a:t>
            </a:r>
          </a:p>
          <a:p>
            <a:endParaRPr lang="en-US" dirty="0"/>
          </a:p>
          <a:p>
            <a:r>
              <a:rPr lang="en-US" dirty="0"/>
              <a:t>https://thehive-project.org</a:t>
            </a:r>
          </a:p>
        </p:txBody>
      </p:sp>
    </p:spTree>
    <p:extLst>
      <p:ext uri="{BB962C8B-B14F-4D97-AF65-F5344CB8AC3E}">
        <p14:creationId xmlns:p14="http://schemas.microsoft.com/office/powerpoint/2010/main" val="192136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FFF8D3-2EF3-4286-935A-D01BE3C853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8CCB43-545E-4064-8BB8-5C492D0F5F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1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9E5F87-492E-4B48-8C40-C71E1A5FE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084" y="1066164"/>
            <a:ext cx="7970375" cy="5340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A8AFC-C87F-4E59-9CEE-4381E699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Hive Architecture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75B1638-5A71-4D08-BB91-8599418E1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38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66373</TotalTime>
  <Words>873</Words>
  <Application>Microsoft Macintosh PowerPoint</Application>
  <PresentationFormat>Widescreen</PresentationFormat>
  <Paragraphs>176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Century Gothic</vt:lpstr>
      <vt:lpstr>Vapor Trail</vt:lpstr>
      <vt:lpstr>How to Create/Share Indicators and SOC Metrics Efficiently</vt:lpstr>
      <vt:lpstr>Overview</vt:lpstr>
      <vt:lpstr>About Me</vt:lpstr>
      <vt:lpstr>About USC</vt:lpstr>
      <vt:lpstr>About UISO</vt:lpstr>
      <vt:lpstr>What’s the Problems?</vt:lpstr>
      <vt:lpstr>Threat/Data Centric Strategy</vt:lpstr>
      <vt:lpstr>Hive</vt:lpstr>
      <vt:lpstr>Hive Architecture</vt:lpstr>
      <vt:lpstr>Hive FEATURES</vt:lpstr>
      <vt:lpstr>Case templates</vt:lpstr>
      <vt:lpstr>Tasks per Template</vt:lpstr>
      <vt:lpstr>PowerPoint Presentation</vt:lpstr>
      <vt:lpstr>Hive Metrics</vt:lpstr>
      <vt:lpstr>Alarms vs Triage</vt:lpstr>
      <vt:lpstr>Tags for last 30 days</vt:lpstr>
      <vt:lpstr>Overall Workflow</vt:lpstr>
      <vt:lpstr>Lime Survey</vt:lpstr>
      <vt:lpstr>PowerPoint Presentation</vt:lpstr>
      <vt:lpstr>HOw are we using this data?</vt:lpstr>
      <vt:lpstr>PowerPoint Presentation</vt:lpstr>
      <vt:lpstr>Power BI Phishing Dashboard</vt:lpstr>
      <vt:lpstr>Threat Intel/IOC and Automation</vt:lpstr>
      <vt:lpstr>Indicators vs Intel</vt:lpstr>
      <vt:lpstr>Cortex</vt:lpstr>
      <vt:lpstr>Create a new observable</vt:lpstr>
      <vt:lpstr>Other Cases Linked to malware</vt:lpstr>
      <vt:lpstr>PowerPoint Presentation</vt:lpstr>
      <vt:lpstr>Observables</vt:lpstr>
      <vt:lpstr>Misp export</vt:lpstr>
      <vt:lpstr>misp</vt:lpstr>
      <vt:lpstr>MISP Stats</vt:lpstr>
      <vt:lpstr>Event List</vt:lpstr>
      <vt:lpstr>MISP Sharing </vt:lpstr>
      <vt:lpstr>PowerPoint Presentation</vt:lpstr>
      <vt:lpstr>Subscribe to  Our Public Feed</vt:lpstr>
      <vt:lpstr>Already have MISP?</vt:lpstr>
      <vt:lpstr>Hive SeaRch MISP for IOC</vt:lpstr>
      <vt:lpstr>Now we have IOC, How are we using them?</vt:lpstr>
      <vt:lpstr>PowerPoint Presentation</vt:lpstr>
      <vt:lpstr>How has this Helped?</vt:lpstr>
      <vt:lpstr>Cisco Umbrella Feed</vt:lpstr>
      <vt:lpstr>OSSEC </vt:lpstr>
      <vt:lpstr>Custom Bro Rules</vt:lpstr>
      <vt:lpstr>Future</vt:lpstr>
      <vt:lpstr>Questions?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Educause 2018</dc:title>
  <dc:creator>WEBB, TOM</dc:creator>
  <cp:lastModifiedBy>WEBB, TOM</cp:lastModifiedBy>
  <cp:revision>52</cp:revision>
  <cp:lastPrinted>2018-07-18T20:48:30Z</cp:lastPrinted>
  <dcterms:created xsi:type="dcterms:W3CDTF">2018-02-20T18:37:19Z</dcterms:created>
  <dcterms:modified xsi:type="dcterms:W3CDTF">2018-07-18T20:49:02Z</dcterms:modified>
</cp:coreProperties>
</file>